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454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53" r:id="rId158"/>
    <p:sldId id="469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56" r:id="rId176"/>
    <p:sldId id="457" r:id="rId177"/>
    <p:sldId id="458" r:id="rId178"/>
    <p:sldId id="460" r:id="rId179"/>
    <p:sldId id="459" r:id="rId180"/>
    <p:sldId id="461" r:id="rId181"/>
    <p:sldId id="462" r:id="rId182"/>
    <p:sldId id="463" r:id="rId183"/>
    <p:sldId id="465" r:id="rId184"/>
    <p:sldId id="466" r:id="rId185"/>
    <p:sldId id="467" r:id="rId186"/>
    <p:sldId id="482" r:id="rId187"/>
    <p:sldId id="470" r:id="rId188"/>
    <p:sldId id="472" r:id="rId189"/>
    <p:sldId id="471" r:id="rId190"/>
    <p:sldId id="452" r:id="rId191"/>
    <p:sldId id="468" r:id="rId192"/>
    <p:sldId id="474" r:id="rId193"/>
    <p:sldId id="475" r:id="rId194"/>
    <p:sldId id="478" r:id="rId195"/>
    <p:sldId id="476" r:id="rId196"/>
    <p:sldId id="477" r:id="rId197"/>
    <p:sldId id="479" r:id="rId198"/>
    <p:sldId id="464" r:id="rId199"/>
    <p:sldId id="483" r:id="rId200"/>
    <p:sldId id="484" r:id="rId201"/>
    <p:sldId id="485" r:id="rId202"/>
    <p:sldId id="473" r:id="rId203"/>
    <p:sldId id="431" r:id="rId204"/>
    <p:sldId id="432" r:id="rId205"/>
    <p:sldId id="433" r:id="rId206"/>
    <p:sldId id="434" r:id="rId207"/>
    <p:sldId id="435" r:id="rId208"/>
    <p:sldId id="436" r:id="rId209"/>
    <p:sldId id="437" r:id="rId210"/>
    <p:sldId id="438" r:id="rId211"/>
    <p:sldId id="439" r:id="rId212"/>
    <p:sldId id="440" r:id="rId213"/>
    <p:sldId id="441" r:id="rId214"/>
    <p:sldId id="442" r:id="rId215"/>
    <p:sldId id="443" r:id="rId216"/>
    <p:sldId id="444" r:id="rId217"/>
    <p:sldId id="445" r:id="rId218"/>
    <p:sldId id="446" r:id="rId219"/>
    <p:sldId id="447" r:id="rId220"/>
    <p:sldId id="448" r:id="rId221"/>
    <p:sldId id="449" r:id="rId222"/>
    <p:sldId id="450" r:id="rId223"/>
    <p:sldId id="451" r:id="rId2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Petraco" initials="NP" lastIdx="1" clrIdx="0">
    <p:extLst>
      <p:ext uri="{19B8F6BF-5375-455C-9EA6-DF929625EA0E}">
        <p15:presenceInfo xmlns:p15="http://schemas.microsoft.com/office/powerpoint/2012/main" userId="822de91b1a73b9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0" autoAdjust="0"/>
    <p:restoredTop sz="94660"/>
  </p:normalViewPr>
  <p:slideViewPr>
    <p:cSldViewPr snapToGrid="0">
      <p:cViewPr varScale="1">
        <p:scale>
          <a:sx n="55" d="100"/>
          <a:sy n="55" d="100"/>
        </p:scale>
        <p:origin x="202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4365" y="2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commentAuthors" Target="commentAuthor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presProps" Target="pres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viewProps" Target="view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theme" Target="theme/theme1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tableStyles" Target="tableStyle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7A526A8-4D13-4FF0-A5E4-0635BB4DFEE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6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1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89450D1-3409-480A-ABA6-56C5E5E1331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2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A40478F-BBFB-4DF0-96A7-77F90A79911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2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D3C7A63-977A-4F6F-813B-A0300423BAC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57A526A8-4D13-4FF0-A5E4-0635BB4DFEE1}" type="slidenum">
              <a:rPr lang="en-US" sz="1400" b="0" strike="noStrike" spc="-1" smtClean="0">
                <a:latin typeface="Times New Roman"/>
              </a:rPr>
              <a:t>191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6418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91E0047-2271-4F4C-BA0D-D5CC0C374914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9/14/2019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A48F62C-829A-485C-AF9B-43C4297FCDA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D672663-C257-480A-AC63-5301081E81ED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9/14/2019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868C565-FB5D-4710-A361-EB52F91736F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2" Type="http://schemas.openxmlformats.org/officeDocument/2006/relationships/hyperlink" Target="https://github.com/Zhenye-Na/cs446/blob/master/docs/Probabilistic%20Graphical%20Models%20-%20Principles%20and%20Techniqu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murphyk/MLbook/pml-print3-ch19.pdf" TargetMode="External"/><Relationship Id="rId5" Type="http://schemas.openxmlformats.org/officeDocument/2006/relationships/hyperlink" Target="https://cran.r-project.org/web/packages/CRF/index.html" TargetMode="External"/><Relationship Id="rId4" Type="http://schemas.openxmlformats.org/officeDocument/2006/relationships/hyperlink" Target="https://www.cs.ubc.ca/~schmidtm/Software/UGM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85.wmf"/><Relationship Id="rId7" Type="http://schemas.openxmlformats.org/officeDocument/2006/relationships/image" Target="../media/image199.wmf"/><Relationship Id="rId2" Type="http://schemas.openxmlformats.org/officeDocument/2006/relationships/image" Target="../media/image19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8.wmf"/><Relationship Id="rId5" Type="http://schemas.openxmlformats.org/officeDocument/2006/relationships/image" Target="../media/image197.wmf"/><Relationship Id="rId4" Type="http://schemas.openxmlformats.org/officeDocument/2006/relationships/image" Target="../media/image86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wmf"/><Relationship Id="rId4" Type="http://schemas.openxmlformats.org/officeDocument/2006/relationships/image" Target="../media/image203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image" Target="../media/image205.wmf"/><Relationship Id="rId7" Type="http://schemas.openxmlformats.org/officeDocument/2006/relationships/image" Target="../media/image209.wmf"/><Relationship Id="rId2" Type="http://schemas.openxmlformats.org/officeDocument/2006/relationships/image" Target="../media/image20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Relationship Id="rId9" Type="http://schemas.openxmlformats.org/officeDocument/2006/relationships/image" Target="../media/image211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7" Type="http://schemas.openxmlformats.org/officeDocument/2006/relationships/image" Target="../media/image217.wmf"/><Relationship Id="rId2" Type="http://schemas.openxmlformats.org/officeDocument/2006/relationships/image" Target="../media/image212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6.wmf"/><Relationship Id="rId5" Type="http://schemas.openxmlformats.org/officeDocument/2006/relationships/image" Target="../media/image215.wmf"/><Relationship Id="rId4" Type="http://schemas.openxmlformats.org/officeDocument/2006/relationships/image" Target="../media/image214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3" Type="http://schemas.openxmlformats.org/officeDocument/2006/relationships/image" Target="../media/image219.wmf"/><Relationship Id="rId7" Type="http://schemas.openxmlformats.org/officeDocument/2006/relationships/image" Target="../media/image223.wmf"/><Relationship Id="rId2" Type="http://schemas.openxmlformats.org/officeDocument/2006/relationships/image" Target="../media/image21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2.wmf"/><Relationship Id="rId5" Type="http://schemas.openxmlformats.org/officeDocument/2006/relationships/image" Target="../media/image221.wmf"/><Relationship Id="rId4" Type="http://schemas.openxmlformats.org/officeDocument/2006/relationships/image" Target="../media/image220.wmf"/><Relationship Id="rId9" Type="http://schemas.openxmlformats.org/officeDocument/2006/relationships/image" Target="../media/image22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wmf"/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3" Type="http://schemas.openxmlformats.org/officeDocument/2006/relationships/image" Target="../media/image228.wmf"/><Relationship Id="rId7" Type="http://schemas.openxmlformats.org/officeDocument/2006/relationships/image" Target="../media/image232.wmf"/><Relationship Id="rId2" Type="http://schemas.openxmlformats.org/officeDocument/2006/relationships/image" Target="../media/image22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1.wmf"/><Relationship Id="rId5" Type="http://schemas.openxmlformats.org/officeDocument/2006/relationships/image" Target="../media/image230.wmf"/><Relationship Id="rId4" Type="http://schemas.openxmlformats.org/officeDocument/2006/relationships/image" Target="../media/image229.wmf"/><Relationship Id="rId9" Type="http://schemas.openxmlformats.org/officeDocument/2006/relationships/image" Target="../media/image234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wmf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6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9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image" Target="../media/image24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2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3" Type="http://schemas.openxmlformats.org/officeDocument/2006/relationships/image" Target="../media/image247.wmf"/><Relationship Id="rId7" Type="http://schemas.openxmlformats.org/officeDocument/2006/relationships/image" Target="../media/image251.wmf"/><Relationship Id="rId2" Type="http://schemas.openxmlformats.org/officeDocument/2006/relationships/image" Target="../media/image24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0.wmf"/><Relationship Id="rId5" Type="http://schemas.openxmlformats.org/officeDocument/2006/relationships/image" Target="../media/image249.wmf"/><Relationship Id="rId10" Type="http://schemas.openxmlformats.org/officeDocument/2006/relationships/image" Target="../media/image254.wmf"/><Relationship Id="rId4" Type="http://schemas.openxmlformats.org/officeDocument/2006/relationships/image" Target="../media/image248.wmf"/><Relationship Id="rId9" Type="http://schemas.openxmlformats.org/officeDocument/2006/relationships/image" Target="../media/image253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2" Type="http://schemas.openxmlformats.org/officeDocument/2006/relationships/image" Target="../media/image25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9.wmf"/><Relationship Id="rId5" Type="http://schemas.openxmlformats.org/officeDocument/2006/relationships/image" Target="../media/image258.wmf"/><Relationship Id="rId4" Type="http://schemas.openxmlformats.org/officeDocument/2006/relationships/image" Target="../media/image257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wmf"/><Relationship Id="rId7" Type="http://schemas.openxmlformats.org/officeDocument/2006/relationships/image" Target="../media/image266.wmf"/><Relationship Id="rId2" Type="http://schemas.openxmlformats.org/officeDocument/2006/relationships/image" Target="../media/image26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5.wmf"/><Relationship Id="rId5" Type="http://schemas.openxmlformats.org/officeDocument/2006/relationships/image" Target="../media/image264.wmf"/><Relationship Id="rId4" Type="http://schemas.openxmlformats.org/officeDocument/2006/relationships/image" Target="../media/image263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wmf"/><Relationship Id="rId2" Type="http://schemas.openxmlformats.org/officeDocument/2006/relationships/image" Target="../media/image267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0.wmf"/><Relationship Id="rId4" Type="http://schemas.openxmlformats.org/officeDocument/2006/relationships/image" Target="../media/image269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7.wmf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9.w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wm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2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3" Type="http://schemas.openxmlformats.org/officeDocument/2006/relationships/image" Target="../media/image285.wmf"/><Relationship Id="rId7" Type="http://schemas.openxmlformats.org/officeDocument/2006/relationships/image" Target="../media/image289.wmf"/><Relationship Id="rId2" Type="http://schemas.openxmlformats.org/officeDocument/2006/relationships/image" Target="../media/image28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wmf"/><Relationship Id="rId5" Type="http://schemas.openxmlformats.org/officeDocument/2006/relationships/image" Target="../media/image287.wmf"/><Relationship Id="rId10" Type="http://schemas.openxmlformats.org/officeDocument/2006/relationships/image" Target="../media/image292.wmf"/><Relationship Id="rId4" Type="http://schemas.openxmlformats.org/officeDocument/2006/relationships/image" Target="../media/image286.wmf"/><Relationship Id="rId9" Type="http://schemas.openxmlformats.org/officeDocument/2006/relationships/image" Target="../media/image291.w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image" Target="../media/image289.wmf"/><Relationship Id="rId7" Type="http://schemas.openxmlformats.org/officeDocument/2006/relationships/image" Target="../media/image296.wmf"/><Relationship Id="rId2" Type="http://schemas.openxmlformats.org/officeDocument/2006/relationships/image" Target="../media/image28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5.wmf"/><Relationship Id="rId5" Type="http://schemas.openxmlformats.org/officeDocument/2006/relationships/image" Target="../media/image294.wmf"/><Relationship Id="rId4" Type="http://schemas.openxmlformats.org/officeDocument/2006/relationships/image" Target="../media/image293.w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wmf"/><Relationship Id="rId3" Type="http://schemas.openxmlformats.org/officeDocument/2006/relationships/image" Target="../media/image289.wmf"/><Relationship Id="rId7" Type="http://schemas.openxmlformats.org/officeDocument/2006/relationships/image" Target="../media/image301.wmf"/><Relationship Id="rId2" Type="http://schemas.openxmlformats.org/officeDocument/2006/relationships/image" Target="../media/image28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0.wmf"/><Relationship Id="rId5" Type="http://schemas.openxmlformats.org/officeDocument/2006/relationships/image" Target="../media/image299.wmf"/><Relationship Id="rId4" Type="http://schemas.openxmlformats.org/officeDocument/2006/relationships/image" Target="../media/image298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wmf"/><Relationship Id="rId2" Type="http://schemas.openxmlformats.org/officeDocument/2006/relationships/image" Target="../media/image2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5.wmf"/><Relationship Id="rId5" Type="http://schemas.openxmlformats.org/officeDocument/2006/relationships/image" Target="../media/image304.wmf"/><Relationship Id="rId4" Type="http://schemas.openxmlformats.org/officeDocument/2006/relationships/image" Target="../media/image303.w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3" Type="http://schemas.openxmlformats.org/officeDocument/2006/relationships/image" Target="../media/image288.wmf"/><Relationship Id="rId7" Type="http://schemas.openxmlformats.org/officeDocument/2006/relationships/image" Target="../media/image309.wmf"/><Relationship Id="rId2" Type="http://schemas.openxmlformats.org/officeDocument/2006/relationships/image" Target="../media/image28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wmf"/><Relationship Id="rId5" Type="http://schemas.openxmlformats.org/officeDocument/2006/relationships/image" Target="../media/image307.wmf"/><Relationship Id="rId10" Type="http://schemas.openxmlformats.org/officeDocument/2006/relationships/image" Target="../media/image312.wmf"/><Relationship Id="rId4" Type="http://schemas.openxmlformats.org/officeDocument/2006/relationships/image" Target="../media/image306.wmf"/><Relationship Id="rId9" Type="http://schemas.openxmlformats.org/officeDocument/2006/relationships/image" Target="../media/image311.w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wmf"/><Relationship Id="rId3" Type="http://schemas.openxmlformats.org/officeDocument/2006/relationships/image" Target="../media/image313.wmf"/><Relationship Id="rId7" Type="http://schemas.openxmlformats.org/officeDocument/2006/relationships/image" Target="../media/image317.wmf"/><Relationship Id="rId2" Type="http://schemas.openxmlformats.org/officeDocument/2006/relationships/image" Target="../media/image19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wmf"/><Relationship Id="rId5" Type="http://schemas.openxmlformats.org/officeDocument/2006/relationships/image" Target="../media/image315.wmf"/><Relationship Id="rId10" Type="http://schemas.openxmlformats.org/officeDocument/2006/relationships/image" Target="../media/image320.wmf"/><Relationship Id="rId4" Type="http://schemas.openxmlformats.org/officeDocument/2006/relationships/image" Target="../media/image314.wmf"/><Relationship Id="rId9" Type="http://schemas.openxmlformats.org/officeDocument/2006/relationships/image" Target="../media/image319.w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wmf"/><Relationship Id="rId3" Type="http://schemas.openxmlformats.org/officeDocument/2006/relationships/image" Target="../media/image322.wmf"/><Relationship Id="rId7" Type="http://schemas.openxmlformats.org/officeDocument/2006/relationships/image" Target="../media/image326.wmf"/><Relationship Id="rId2" Type="http://schemas.openxmlformats.org/officeDocument/2006/relationships/image" Target="../media/image32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5.wmf"/><Relationship Id="rId5" Type="http://schemas.openxmlformats.org/officeDocument/2006/relationships/image" Target="../media/image324.wmf"/><Relationship Id="rId4" Type="http://schemas.openxmlformats.org/officeDocument/2006/relationships/image" Target="../media/image323.w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wmf"/><Relationship Id="rId2" Type="http://schemas.openxmlformats.org/officeDocument/2006/relationships/image" Target="../media/image328.wmf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w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wmf"/><Relationship Id="rId2" Type="http://schemas.openxmlformats.org/officeDocument/2006/relationships/image" Target="../media/image33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3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wmf"/><Relationship Id="rId13" Type="http://schemas.openxmlformats.org/officeDocument/2006/relationships/image" Target="../media/image344.wmf"/><Relationship Id="rId3" Type="http://schemas.openxmlformats.org/officeDocument/2006/relationships/image" Target="../media/image334.wmf"/><Relationship Id="rId7" Type="http://schemas.openxmlformats.org/officeDocument/2006/relationships/image" Target="../media/image338.wmf"/><Relationship Id="rId12" Type="http://schemas.openxmlformats.org/officeDocument/2006/relationships/image" Target="../media/image343.wmf"/><Relationship Id="rId2" Type="http://schemas.openxmlformats.org/officeDocument/2006/relationships/image" Target="../media/image31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.wmf"/><Relationship Id="rId11" Type="http://schemas.openxmlformats.org/officeDocument/2006/relationships/image" Target="../media/image342.wmf"/><Relationship Id="rId5" Type="http://schemas.openxmlformats.org/officeDocument/2006/relationships/image" Target="../media/image336.wmf"/><Relationship Id="rId15" Type="http://schemas.openxmlformats.org/officeDocument/2006/relationships/image" Target="../media/image346.wmf"/><Relationship Id="rId10" Type="http://schemas.openxmlformats.org/officeDocument/2006/relationships/image" Target="../media/image341.wmf"/><Relationship Id="rId4" Type="http://schemas.openxmlformats.org/officeDocument/2006/relationships/image" Target="../media/image335.wmf"/><Relationship Id="rId9" Type="http://schemas.openxmlformats.org/officeDocument/2006/relationships/image" Target="../media/image340.wmf"/><Relationship Id="rId14" Type="http://schemas.openxmlformats.org/officeDocument/2006/relationships/image" Target="../media/image345.wmf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w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3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9.w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31.wmf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33.wmf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3" Type="http://schemas.openxmlformats.org/officeDocument/2006/relationships/image" Target="../media/image286.wmf"/><Relationship Id="rId7" Type="http://schemas.openxmlformats.org/officeDocument/2006/relationships/image" Target="../media/image355.wmf"/><Relationship Id="rId2" Type="http://schemas.openxmlformats.org/officeDocument/2006/relationships/image" Target="../media/image2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4.wmf"/><Relationship Id="rId5" Type="http://schemas.openxmlformats.org/officeDocument/2006/relationships/image" Target="../media/image353.wmf"/><Relationship Id="rId4" Type="http://schemas.openxmlformats.org/officeDocument/2006/relationships/image" Target="../media/image352.wmf"/><Relationship Id="rId9" Type="http://schemas.openxmlformats.org/officeDocument/2006/relationships/image" Target="../media/image357.w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w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wmf"/><Relationship Id="rId7" Type="http://schemas.openxmlformats.org/officeDocument/2006/relationships/image" Target="../media/image366.wmf"/><Relationship Id="rId2" Type="http://schemas.openxmlformats.org/officeDocument/2006/relationships/image" Target="../media/image36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5.wmf"/><Relationship Id="rId5" Type="http://schemas.openxmlformats.org/officeDocument/2006/relationships/image" Target="../media/image364.wmf"/><Relationship Id="rId4" Type="http://schemas.openxmlformats.org/officeDocument/2006/relationships/image" Target="../media/image363.w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wmf"/><Relationship Id="rId2" Type="http://schemas.openxmlformats.org/officeDocument/2006/relationships/image" Target="../media/image36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8.w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w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wmf"/><Relationship Id="rId2" Type="http://schemas.openxmlformats.org/officeDocument/2006/relationships/image" Target="../media/image37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.wmf"/><Relationship Id="rId5" Type="http://schemas.openxmlformats.org/officeDocument/2006/relationships/image" Target="../media/image378.wmf"/><Relationship Id="rId4" Type="http://schemas.openxmlformats.org/officeDocument/2006/relationships/image" Target="../media/image377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wmf"/><Relationship Id="rId2" Type="http://schemas.openxmlformats.org/officeDocument/2006/relationships/image" Target="../media/image380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4.wmf"/><Relationship Id="rId5" Type="http://schemas.openxmlformats.org/officeDocument/2006/relationships/image" Target="../media/image383.wmf"/><Relationship Id="rId4" Type="http://schemas.openxmlformats.org/officeDocument/2006/relationships/image" Target="../media/image38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wmf"/><Relationship Id="rId2" Type="http://schemas.openxmlformats.org/officeDocument/2006/relationships/image" Target="../media/image385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7.w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wmf"/><Relationship Id="rId2" Type="http://schemas.openxmlformats.org/officeDocument/2006/relationships/image" Target="../media/image388.wmf"/><Relationship Id="rId1" Type="http://schemas.openxmlformats.org/officeDocument/2006/relationships/slideLayout" Target="../slideLayouts/slideLayout1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wmf"/><Relationship Id="rId2" Type="http://schemas.openxmlformats.org/officeDocument/2006/relationships/image" Target="../media/image390.wmf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wmf"/><Relationship Id="rId3" Type="http://schemas.openxmlformats.org/officeDocument/2006/relationships/image" Target="../media/image85.wmf"/><Relationship Id="rId7" Type="http://schemas.openxmlformats.org/officeDocument/2006/relationships/image" Target="../media/image393.wmf"/><Relationship Id="rId2" Type="http://schemas.openxmlformats.org/officeDocument/2006/relationships/image" Target="../media/image19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2.wmf"/><Relationship Id="rId5" Type="http://schemas.openxmlformats.org/officeDocument/2006/relationships/image" Target="../media/image197.wmf"/><Relationship Id="rId4" Type="http://schemas.openxmlformats.org/officeDocument/2006/relationships/image" Target="../media/image86.w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wmf"/><Relationship Id="rId2" Type="http://schemas.openxmlformats.org/officeDocument/2006/relationships/image" Target="../media/image395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8.wmf"/><Relationship Id="rId4" Type="http://schemas.openxmlformats.org/officeDocument/2006/relationships/image" Target="../media/image397.w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wmf"/><Relationship Id="rId2" Type="http://schemas.openxmlformats.org/officeDocument/2006/relationships/image" Target="../media/image39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2.wmf"/><Relationship Id="rId4" Type="http://schemas.openxmlformats.org/officeDocument/2006/relationships/image" Target="../media/image401.wmf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wmf"/><Relationship Id="rId3" Type="http://schemas.openxmlformats.org/officeDocument/2006/relationships/image" Target="../media/image404.wmf"/><Relationship Id="rId7" Type="http://schemas.openxmlformats.org/officeDocument/2006/relationships/image" Target="../media/image408.wmf"/><Relationship Id="rId2" Type="http://schemas.openxmlformats.org/officeDocument/2006/relationships/image" Target="../media/image40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7.wmf"/><Relationship Id="rId5" Type="http://schemas.openxmlformats.org/officeDocument/2006/relationships/image" Target="../media/image406.wmf"/><Relationship Id="rId4" Type="http://schemas.openxmlformats.org/officeDocument/2006/relationships/image" Target="../media/image405.wmf"/><Relationship Id="rId9" Type="http://schemas.openxmlformats.org/officeDocument/2006/relationships/image" Target="../media/image410.w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wmf"/><Relationship Id="rId3" Type="http://schemas.openxmlformats.org/officeDocument/2006/relationships/image" Target="../media/image412.wmf"/><Relationship Id="rId7" Type="http://schemas.openxmlformats.org/officeDocument/2006/relationships/image" Target="../media/image416.wmf"/><Relationship Id="rId2" Type="http://schemas.openxmlformats.org/officeDocument/2006/relationships/image" Target="../media/image41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5.wmf"/><Relationship Id="rId5" Type="http://schemas.openxmlformats.org/officeDocument/2006/relationships/image" Target="../media/image414.wmf"/><Relationship Id="rId4" Type="http://schemas.openxmlformats.org/officeDocument/2006/relationships/image" Target="../media/image413.wmf"/><Relationship Id="rId9" Type="http://schemas.openxmlformats.org/officeDocument/2006/relationships/image" Target="../media/image418.w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wmf"/><Relationship Id="rId2" Type="http://schemas.openxmlformats.org/officeDocument/2006/relationships/image" Target="../media/image41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1.wmf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w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c-stan.org/" TargetMode="Externa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2.w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9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10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wmf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wmf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1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13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/small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wmf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7" Type="http://schemas.openxmlformats.org/officeDocument/2006/relationships/image" Target="../media/image128.w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130.wmf"/><Relationship Id="rId7" Type="http://schemas.openxmlformats.org/officeDocument/2006/relationships/image" Target="../media/image134.wmf"/><Relationship Id="rId2" Type="http://schemas.openxmlformats.org/officeDocument/2006/relationships/image" Target="../media/image12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Relationship Id="rId9" Type="http://schemas.openxmlformats.org/officeDocument/2006/relationships/image" Target="../media/image136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2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7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41.wmf"/><Relationship Id="rId7" Type="http://schemas.openxmlformats.org/officeDocument/2006/relationships/image" Target="../media/image144.wmf"/><Relationship Id="rId2" Type="http://schemas.openxmlformats.org/officeDocument/2006/relationships/image" Target="../media/image140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wmf"/><Relationship Id="rId5" Type="http://schemas.openxmlformats.org/officeDocument/2006/relationships/image" Target="../media/image119.wmf"/><Relationship Id="rId4" Type="http://schemas.openxmlformats.org/officeDocument/2006/relationships/image" Target="../media/image14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w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59.wmf"/><Relationship Id="rId7" Type="http://schemas.openxmlformats.org/officeDocument/2006/relationships/image" Target="../media/image16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2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6.wmf"/><Relationship Id="rId4" Type="http://schemas.openxmlformats.org/officeDocument/2006/relationships/image" Target="../media/image175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6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2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92320" y="2152440"/>
            <a:ext cx="862452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Chapters 4 and 20 Koller: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https://github.com/Zhenye-Na/cs446/blob/master/docs/Probabilistic%20Graphical%20Models%20-%20Principles%20and%20Techniques.pdf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https://users.cecs.anu.edu.au/~sgould/papers/part1-MLSS-2011.pdf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UGM: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4"/>
              </a:rPr>
              <a:t>https://www.cs.ubc.ca/~schmidtm/Software/UGM.html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Port of UGM for R: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5"/>
              </a:rPr>
              <a:t>https://cran.r-project.org/web/packages/CRF/index.html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6"/>
              </a:rPr>
              <a:t>https://www.cs.ubc.ca/~murphyk/MLbook/pml-print3-ch19.pdf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428760" y="441360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Good Background material for Markov Random Fields from which the Notes below are derived: 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example, lets say: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601560" y="23220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For a sample of size 100, show the two conditional energy formulations yield the same values on the Slayer network: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304200" y="1672200"/>
            <a:ext cx="8637840" cy="424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 for Slayer field: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  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  &lt;- 100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       &lt;- sim.field.random(adjacentcy.matrix=adj, num.states=n.states,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num.sims=num.samps, seed=1)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Needed for the energy functions: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pot.info &lt;- make.gRbase.potentials(known.model, node.names = gp@nodes)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CustomShape 1"/>
          <p:cNvSpPr/>
          <p:nvPr/>
        </p:nvSpPr>
        <p:spPr>
          <a:xfrm>
            <a:off x="304200" y="70632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For storage: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 &lt;- array(0, c(num.samps*ncol(samps),5))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Loop around the sample numbers and then the elements of each sample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count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for(i in 1:num.samps)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for(j in 1:ncol(samps))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samp.num &lt;-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elem.num &lt;- j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ce1 &lt;- conditional.config.energy(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formulation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config = samps[samp.num,],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condition.element.number = elem.num,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crf=known.model,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ff=f0, printQ=FALSE)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ce2 &lt;- conditional.config.energy2(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 formulation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config = samps[samp.num,],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condition.element.number = elem.num,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crf=known.model,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ff=f0, printQ=FALSE)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en.result[count,] &lt;- c(i,j,ce1,ce2,ce1-ce2)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count &lt;- count + 1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en.result[,5]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plot(1:length(en.result[,5]),en.result[,5], ylab="Difference", xlab="Config index")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881" name="CustomShape 2"/>
          <p:cNvSpPr/>
          <p:nvPr/>
        </p:nvSpPr>
        <p:spPr>
          <a:xfrm>
            <a:off x="601560" y="232200"/>
            <a:ext cx="7799760" cy="4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Try out on all the sampled configurations: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Picture 4"/>
          <p:cNvPicPr/>
          <p:nvPr/>
        </p:nvPicPr>
        <p:blipFill>
          <a:blip r:embed="rId2"/>
          <a:stretch/>
        </p:blipFill>
        <p:spPr>
          <a:xfrm>
            <a:off x="457200" y="0"/>
            <a:ext cx="8218440" cy="6857640"/>
          </a:xfrm>
          <a:prstGeom prst="rect">
            <a:avLst/>
          </a:prstGeom>
          <a:ln>
            <a:noFill/>
          </a:ln>
        </p:spPr>
      </p:pic>
      <p:sp>
        <p:nvSpPr>
          <p:cNvPr id="883" name="CustomShape 1"/>
          <p:cNvSpPr/>
          <p:nvPr/>
        </p:nvSpPr>
        <p:spPr>
          <a:xfrm>
            <a:off x="1379880" y="1111320"/>
            <a:ext cx="901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84" name="CustomShape 2"/>
          <p:cNvSpPr/>
          <p:nvPr/>
        </p:nvSpPr>
        <p:spPr>
          <a:xfrm>
            <a:off x="4249080" y="1329840"/>
            <a:ext cx="406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??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85" name="CustomShape 3"/>
          <p:cNvSpPr/>
          <p:nvPr/>
        </p:nvSpPr>
        <p:spPr>
          <a:xfrm>
            <a:off x="4113720" y="3856680"/>
            <a:ext cx="1069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Yup!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886" name="Picture 1"/>
          <p:cNvPicPr/>
          <p:nvPr/>
        </p:nvPicPr>
        <p:blipFill>
          <a:blip r:embed="rId3"/>
          <a:stretch/>
        </p:blipFill>
        <p:spPr>
          <a:xfrm>
            <a:off x="1350000" y="1564920"/>
            <a:ext cx="6772680" cy="63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641160" y="443880"/>
            <a:ext cx="7799760" cy="10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have enough tools now to see a concrete example of how the (log) likelihood differs from the (log) pseudo-likelihood.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88" name="CustomShape 2"/>
          <p:cNvSpPr/>
          <p:nvPr/>
        </p:nvSpPr>
        <p:spPr>
          <a:xfrm>
            <a:off x="1230120" y="158868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next example is a bit lengthy and in symbolic form, but the differences will be very clear.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89" name="Group 3"/>
          <p:cNvGrpSpPr/>
          <p:nvPr/>
        </p:nvGrpSpPr>
        <p:grpSpPr>
          <a:xfrm>
            <a:off x="4063680" y="2940120"/>
            <a:ext cx="914040" cy="985680"/>
            <a:chOff x="4063680" y="2940120"/>
            <a:chExt cx="914040" cy="985680"/>
          </a:xfrm>
        </p:grpSpPr>
        <p:sp>
          <p:nvSpPr>
            <p:cNvPr id="890" name="CustomShape 4"/>
            <p:cNvSpPr/>
            <p:nvPr/>
          </p:nvSpPr>
          <p:spPr>
            <a:xfrm>
              <a:off x="4063680" y="30117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1" name="CustomShape 5"/>
            <p:cNvSpPr/>
            <p:nvPr/>
          </p:nvSpPr>
          <p:spPr>
            <a:xfrm>
              <a:off x="4222080" y="29401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92" name="Group 6"/>
          <p:cNvGrpSpPr/>
          <p:nvPr/>
        </p:nvGrpSpPr>
        <p:grpSpPr>
          <a:xfrm>
            <a:off x="5186880" y="4594680"/>
            <a:ext cx="914040" cy="933480"/>
            <a:chOff x="5186880" y="4594680"/>
            <a:chExt cx="914040" cy="933480"/>
          </a:xfrm>
        </p:grpSpPr>
        <p:sp>
          <p:nvSpPr>
            <p:cNvPr id="893" name="CustomShape 7"/>
            <p:cNvSpPr/>
            <p:nvPr/>
          </p:nvSpPr>
          <p:spPr>
            <a:xfrm>
              <a:off x="5186880" y="4614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4" name="CustomShape 8"/>
            <p:cNvSpPr/>
            <p:nvPr/>
          </p:nvSpPr>
          <p:spPr>
            <a:xfrm>
              <a:off x="5348520" y="45946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95" name="Group 9"/>
          <p:cNvGrpSpPr/>
          <p:nvPr/>
        </p:nvGrpSpPr>
        <p:grpSpPr>
          <a:xfrm>
            <a:off x="2804400" y="4598280"/>
            <a:ext cx="914040" cy="932040"/>
            <a:chOff x="2804400" y="4598280"/>
            <a:chExt cx="914040" cy="932040"/>
          </a:xfrm>
        </p:grpSpPr>
        <p:sp>
          <p:nvSpPr>
            <p:cNvPr id="896" name="CustomShape 10"/>
            <p:cNvSpPr/>
            <p:nvPr/>
          </p:nvSpPr>
          <p:spPr>
            <a:xfrm>
              <a:off x="2804400" y="46162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7" name="CustomShape 11"/>
            <p:cNvSpPr/>
            <p:nvPr/>
          </p:nvSpPr>
          <p:spPr>
            <a:xfrm>
              <a:off x="2962800" y="45982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898" name="Line 12"/>
          <p:cNvSpPr/>
          <p:nvPr/>
        </p:nvSpPr>
        <p:spPr>
          <a:xfrm>
            <a:off x="3718440" y="507096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9" name="Line 13"/>
          <p:cNvSpPr/>
          <p:nvPr/>
        </p:nvSpPr>
        <p:spPr>
          <a:xfrm flipH="1" flipV="1">
            <a:off x="4952520" y="36414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0" name="Line 14"/>
          <p:cNvSpPr/>
          <p:nvPr/>
        </p:nvSpPr>
        <p:spPr>
          <a:xfrm flipV="1">
            <a:off x="3410280" y="366840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1" name="CustomShape 15"/>
          <p:cNvSpPr/>
          <p:nvPr/>
        </p:nvSpPr>
        <p:spPr>
          <a:xfrm>
            <a:off x="1110240" y="3547080"/>
            <a:ext cx="2147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Consider the MRF: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ustomShape 1"/>
          <p:cNvSpPr/>
          <p:nvPr/>
        </p:nvSpPr>
        <p:spPr>
          <a:xfrm>
            <a:off x="326880" y="21636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More specifically, with the parameterization: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903" name="Group 2"/>
          <p:cNvGrpSpPr/>
          <p:nvPr/>
        </p:nvGrpSpPr>
        <p:grpSpPr>
          <a:xfrm>
            <a:off x="3693240" y="2001600"/>
            <a:ext cx="914040" cy="985680"/>
            <a:chOff x="3693240" y="2001600"/>
            <a:chExt cx="914040" cy="985680"/>
          </a:xfrm>
        </p:grpSpPr>
        <p:sp>
          <p:nvSpPr>
            <p:cNvPr id="904" name="CustomShape 3"/>
            <p:cNvSpPr/>
            <p:nvPr/>
          </p:nvSpPr>
          <p:spPr>
            <a:xfrm>
              <a:off x="369324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05" name="CustomShape 4"/>
            <p:cNvSpPr/>
            <p:nvPr/>
          </p:nvSpPr>
          <p:spPr>
            <a:xfrm>
              <a:off x="385164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906" name="Group 5"/>
          <p:cNvGrpSpPr/>
          <p:nvPr/>
        </p:nvGrpSpPr>
        <p:grpSpPr>
          <a:xfrm>
            <a:off x="4816440" y="3656160"/>
            <a:ext cx="914040" cy="933480"/>
            <a:chOff x="4816440" y="3656160"/>
            <a:chExt cx="914040" cy="933480"/>
          </a:xfrm>
        </p:grpSpPr>
        <p:sp>
          <p:nvSpPr>
            <p:cNvPr id="907" name="CustomShape 6"/>
            <p:cNvSpPr/>
            <p:nvPr/>
          </p:nvSpPr>
          <p:spPr>
            <a:xfrm>
              <a:off x="4816440" y="3675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08" name="CustomShape 7"/>
            <p:cNvSpPr/>
            <p:nvPr/>
          </p:nvSpPr>
          <p:spPr>
            <a:xfrm>
              <a:off x="4978080" y="3656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909" name="Group 8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910" name="CustomShape 9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11" name="CustomShape 10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912" name="Line 11"/>
          <p:cNvSpPr/>
          <p:nvPr/>
        </p:nvSpPr>
        <p:spPr>
          <a:xfrm>
            <a:off x="3348000" y="41328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3" name="Line 12"/>
          <p:cNvSpPr/>
          <p:nvPr/>
        </p:nvSpPr>
        <p:spPr>
          <a:xfrm flipH="1" flipV="1">
            <a:off x="4582080" y="27032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4" name="Line 13"/>
          <p:cNvSpPr/>
          <p:nvPr/>
        </p:nvSpPr>
        <p:spPr>
          <a:xfrm flipV="1">
            <a:off x="3039840" y="272988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15" name="Picture 24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pic>
        <p:nvPicPr>
          <p:cNvPr id="916" name="Picture 25"/>
          <p:cNvPicPr/>
          <p:nvPr/>
        </p:nvPicPr>
        <p:blipFill>
          <a:blip r:embed="rId3"/>
          <a:stretch/>
        </p:blipFill>
        <p:spPr>
          <a:xfrm>
            <a:off x="1145160" y="4219560"/>
            <a:ext cx="1158480" cy="585720"/>
          </a:xfrm>
          <a:prstGeom prst="rect">
            <a:avLst/>
          </a:prstGeom>
          <a:ln>
            <a:noFill/>
          </a:ln>
        </p:spPr>
      </p:pic>
      <p:pic>
        <p:nvPicPr>
          <p:cNvPr id="917" name="Picture 26"/>
          <p:cNvPicPr/>
          <p:nvPr/>
        </p:nvPicPr>
        <p:blipFill>
          <a:blip r:embed="rId4"/>
          <a:stretch/>
        </p:blipFill>
        <p:spPr>
          <a:xfrm>
            <a:off x="3539160" y="1346400"/>
            <a:ext cx="1206720" cy="610200"/>
          </a:xfrm>
          <a:prstGeom prst="rect">
            <a:avLst/>
          </a:prstGeom>
          <a:ln>
            <a:noFill/>
          </a:ln>
        </p:spPr>
      </p:pic>
      <p:pic>
        <p:nvPicPr>
          <p:cNvPr id="918" name="Picture 27"/>
          <p:cNvPicPr/>
          <p:nvPr/>
        </p:nvPicPr>
        <p:blipFill>
          <a:blip r:embed="rId5"/>
          <a:stretch/>
        </p:blipFill>
        <p:spPr>
          <a:xfrm>
            <a:off x="5727600" y="4219560"/>
            <a:ext cx="1143360" cy="578160"/>
          </a:xfrm>
          <a:prstGeom prst="rect">
            <a:avLst/>
          </a:prstGeom>
          <a:ln>
            <a:noFill/>
          </a:ln>
        </p:spPr>
      </p:pic>
      <p:sp>
        <p:nvSpPr>
          <p:cNvPr id="919" name="CustomShape 14"/>
          <p:cNvSpPr/>
          <p:nvPr/>
        </p:nvSpPr>
        <p:spPr>
          <a:xfrm>
            <a:off x="852840" y="5889960"/>
            <a:ext cx="5149080" cy="84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compute pseudo-log likelihood vs. log likelihood for all possible configurations.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20" name="Picture 32"/>
          <p:cNvPicPr/>
          <p:nvPr/>
        </p:nvPicPr>
        <p:blipFill>
          <a:blip r:embed="rId6"/>
          <a:stretch/>
        </p:blipFill>
        <p:spPr>
          <a:xfrm>
            <a:off x="904680" y="2765160"/>
            <a:ext cx="1865160" cy="575280"/>
          </a:xfrm>
          <a:prstGeom prst="rect">
            <a:avLst/>
          </a:prstGeom>
          <a:ln>
            <a:noFill/>
          </a:ln>
        </p:spPr>
      </p:pic>
      <p:pic>
        <p:nvPicPr>
          <p:cNvPr id="921" name="Picture 33"/>
          <p:cNvPicPr/>
          <p:nvPr/>
        </p:nvPicPr>
        <p:blipFill>
          <a:blip r:embed="rId7"/>
          <a:stretch/>
        </p:blipFill>
        <p:spPr>
          <a:xfrm>
            <a:off x="3103560" y="4805640"/>
            <a:ext cx="1905480" cy="587520"/>
          </a:xfrm>
          <a:prstGeom prst="rect">
            <a:avLst/>
          </a:prstGeom>
          <a:ln>
            <a:noFill/>
          </a:ln>
        </p:spPr>
      </p:pic>
      <p:pic>
        <p:nvPicPr>
          <p:cNvPr id="922" name="Picture 34"/>
          <p:cNvPicPr/>
          <p:nvPr/>
        </p:nvPicPr>
        <p:blipFill>
          <a:blip r:embed="rId8"/>
          <a:stretch/>
        </p:blipFill>
        <p:spPr>
          <a:xfrm>
            <a:off x="5389200" y="2754720"/>
            <a:ext cx="1900080" cy="58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Picture 8"/>
          <p:cNvPicPr/>
          <p:nvPr/>
        </p:nvPicPr>
        <p:blipFill>
          <a:blip r:embed="rId2"/>
          <a:stretch/>
        </p:blipFill>
        <p:spPr>
          <a:xfrm>
            <a:off x="1393920" y="1617120"/>
            <a:ext cx="5553720" cy="757800"/>
          </a:xfrm>
          <a:prstGeom prst="rect">
            <a:avLst/>
          </a:prstGeom>
          <a:ln>
            <a:noFill/>
          </a:ln>
        </p:spPr>
      </p:pic>
      <p:pic>
        <p:nvPicPr>
          <p:cNvPr id="924" name="Picture 14"/>
          <p:cNvPicPr/>
          <p:nvPr/>
        </p:nvPicPr>
        <p:blipFill>
          <a:blip r:embed="rId3"/>
          <a:stretch/>
        </p:blipFill>
        <p:spPr>
          <a:xfrm>
            <a:off x="160560" y="2764440"/>
            <a:ext cx="5190840" cy="618840"/>
          </a:xfrm>
          <a:prstGeom prst="rect">
            <a:avLst/>
          </a:prstGeom>
          <a:ln>
            <a:noFill/>
          </a:ln>
        </p:spPr>
      </p:pic>
      <p:pic>
        <p:nvPicPr>
          <p:cNvPr id="925" name="Picture 22"/>
          <p:cNvPicPr/>
          <p:nvPr/>
        </p:nvPicPr>
        <p:blipFill>
          <a:blip r:embed="rId4"/>
          <a:stretch/>
        </p:blipFill>
        <p:spPr>
          <a:xfrm>
            <a:off x="128160" y="3843244"/>
            <a:ext cx="5626440" cy="637920"/>
          </a:xfrm>
          <a:prstGeom prst="rect">
            <a:avLst/>
          </a:prstGeom>
          <a:ln>
            <a:noFill/>
          </a:ln>
        </p:spPr>
      </p:pic>
      <p:sp>
        <p:nvSpPr>
          <p:cNvPr id="926" name="CustomShape 1"/>
          <p:cNvSpPr/>
          <p:nvPr/>
        </p:nvSpPr>
        <p:spPr>
          <a:xfrm>
            <a:off x="5814000" y="3481444"/>
            <a:ext cx="3207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form will make the hand calculation of the pseudo-likelihood a little easier and more transparent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27" name="Picture 24"/>
          <p:cNvPicPr/>
          <p:nvPr/>
        </p:nvPicPr>
        <p:blipFill>
          <a:blip r:embed="rId5"/>
          <a:stretch/>
        </p:blipFill>
        <p:spPr>
          <a:xfrm>
            <a:off x="929880" y="5197813"/>
            <a:ext cx="7148160" cy="425520"/>
          </a:xfrm>
          <a:prstGeom prst="rect">
            <a:avLst/>
          </a:prstGeom>
          <a:ln>
            <a:noFill/>
          </a:ln>
        </p:spPr>
      </p:pic>
      <p:sp>
        <p:nvSpPr>
          <p:cNvPr id="928" name="CustomShape 2"/>
          <p:cNvSpPr/>
          <p:nvPr/>
        </p:nvSpPr>
        <p:spPr>
          <a:xfrm>
            <a:off x="396000" y="115956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</a:t>
            </a:r>
            <a:r>
              <a:rPr lang="en-US" sz="22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log pseudo-likelihood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we’ll need: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387720" y="4799694"/>
            <a:ext cx="736560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with the node parameter association that can be read off the graph on the previous slide: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30" name="CustomShape 2"/>
          <p:cNvSpPr/>
          <p:nvPr/>
        </p:nvSpPr>
        <p:spPr>
          <a:xfrm>
            <a:off x="286200" y="3727177"/>
            <a:ext cx="7365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Using the conditional energy formula:</a:t>
            </a:r>
            <a:endParaRPr lang="en-US" sz="2000" b="0" strike="noStrike" spc="-1" dirty="0">
              <a:latin typeface="Arial"/>
            </a:endParaRPr>
          </a:p>
        </p:txBody>
      </p:sp>
      <p:graphicFrame>
        <p:nvGraphicFramePr>
          <p:cNvPr id="931" name="Table 3"/>
          <p:cNvGraphicFramePr/>
          <p:nvPr>
            <p:extLst>
              <p:ext uri="{D42A27DB-BD31-4B8C-83A1-F6EECF244321}">
                <p14:modId xmlns:p14="http://schemas.microsoft.com/office/powerpoint/2010/main" val="2954077406"/>
              </p:ext>
            </p:extLst>
          </p:nvPr>
        </p:nvGraphicFramePr>
        <p:xfrm>
          <a:off x="2572304" y="5260522"/>
          <a:ext cx="6178013" cy="1463040"/>
        </p:xfrm>
        <a:graphic>
          <a:graphicData uri="http://schemas.openxmlformats.org/drawingml/2006/table">
            <a:tbl>
              <a:tblPr/>
              <a:tblGrid>
                <a:gridCol w="77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node 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ne(</a:t>
                      </a:r>
                      <a:r>
                        <a:rPr lang="en-US" sz="1800" b="0" i="1" strike="noStrike" spc="-1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): connected nodes ( 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i 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~ </a:t>
                      </a:r>
                      <a:r>
                        <a:rPr lang="en-US" sz="1800" b="0" i="1" strike="noStrike" spc="-1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j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strike="noStrike" spc="-1" dirty="0" err="1">
                          <a:solidFill>
                            <a:srgbClr val="000000"/>
                          </a:solidFill>
                          <a:latin typeface="Symbol"/>
                        </a:rPr>
                        <a:t>q</a:t>
                      </a:r>
                      <a:r>
                        <a:rPr lang="en-US" sz="1800" b="0" i="1" strike="noStrike" spc="-1" baseline="-250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k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2, 3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1, 4, 5, 6, 7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1, 3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2, 4, 5, 8, 9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1, 2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3, 6, 7, 8, 9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2" name="Table 4"/>
          <p:cNvGraphicFramePr/>
          <p:nvPr>
            <p:extLst>
              <p:ext uri="{D42A27DB-BD31-4B8C-83A1-F6EECF244321}">
                <p14:modId xmlns:p14="http://schemas.microsoft.com/office/powerpoint/2010/main" val="997416259"/>
              </p:ext>
            </p:extLst>
          </p:nvPr>
        </p:nvGraphicFramePr>
        <p:xfrm>
          <a:off x="3600844" y="69048"/>
          <a:ext cx="3374902" cy="3657600"/>
        </p:xfrm>
        <a:graphic>
          <a:graphicData uri="http://schemas.openxmlformats.org/drawingml/2006/table">
            <a:tbl>
              <a:tblPr/>
              <a:tblGrid>
                <a:gridCol w="898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3" name="CustomShape 5"/>
          <p:cNvSpPr/>
          <p:nvPr/>
        </p:nvSpPr>
        <p:spPr>
          <a:xfrm>
            <a:off x="386304" y="1696034"/>
            <a:ext cx="345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All possible configurations are: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934" name="Picture 8"/>
          <p:cNvPicPr/>
          <p:nvPr/>
        </p:nvPicPr>
        <p:blipFill>
          <a:blip r:embed="rId2"/>
          <a:stretch/>
        </p:blipFill>
        <p:spPr>
          <a:xfrm>
            <a:off x="1387440" y="4202792"/>
            <a:ext cx="5626440" cy="63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" grpId="0"/>
      <p:bldP spid="93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Picture 3"/>
          <p:cNvPicPr/>
          <p:nvPr/>
        </p:nvPicPr>
        <p:blipFill>
          <a:blip r:embed="rId2"/>
          <a:stretch/>
        </p:blipFill>
        <p:spPr>
          <a:xfrm>
            <a:off x="1441800" y="919080"/>
            <a:ext cx="6056640" cy="513720"/>
          </a:xfrm>
          <a:prstGeom prst="rect">
            <a:avLst/>
          </a:prstGeom>
          <a:ln>
            <a:noFill/>
          </a:ln>
        </p:spPr>
      </p:pic>
      <p:pic>
        <p:nvPicPr>
          <p:cNvPr id="936" name="Picture 4"/>
          <p:cNvPicPr/>
          <p:nvPr/>
        </p:nvPicPr>
        <p:blipFill>
          <a:blip r:embed="rId3"/>
          <a:stretch/>
        </p:blipFill>
        <p:spPr>
          <a:xfrm>
            <a:off x="2952720" y="123840"/>
            <a:ext cx="3116880" cy="326160"/>
          </a:xfrm>
          <a:prstGeom prst="rect">
            <a:avLst/>
          </a:prstGeom>
          <a:ln>
            <a:noFill/>
          </a:ln>
        </p:spPr>
      </p:pic>
      <p:pic>
        <p:nvPicPr>
          <p:cNvPr id="937" name="Picture 5"/>
          <p:cNvPicPr/>
          <p:nvPr/>
        </p:nvPicPr>
        <p:blipFill>
          <a:blip r:embed="rId4"/>
          <a:stretch/>
        </p:blipFill>
        <p:spPr>
          <a:xfrm>
            <a:off x="1441800" y="1545840"/>
            <a:ext cx="4627800" cy="995400"/>
          </a:xfrm>
          <a:prstGeom prst="rect">
            <a:avLst/>
          </a:prstGeom>
          <a:ln>
            <a:noFill/>
          </a:ln>
        </p:spPr>
      </p:pic>
      <p:pic>
        <p:nvPicPr>
          <p:cNvPr id="938" name="Picture 24"/>
          <p:cNvPicPr/>
          <p:nvPr/>
        </p:nvPicPr>
        <p:blipFill>
          <a:blip r:embed="rId5"/>
          <a:stretch/>
        </p:blipFill>
        <p:spPr>
          <a:xfrm>
            <a:off x="1441800" y="2716560"/>
            <a:ext cx="2777400" cy="226080"/>
          </a:xfrm>
          <a:prstGeom prst="rect">
            <a:avLst/>
          </a:prstGeom>
          <a:ln>
            <a:noFill/>
          </a:ln>
        </p:spPr>
      </p:pic>
      <p:pic>
        <p:nvPicPr>
          <p:cNvPr id="939" name="Picture 25"/>
          <p:cNvPicPr/>
          <p:nvPr/>
        </p:nvPicPr>
        <p:blipFill>
          <a:blip r:embed="rId6"/>
          <a:stretch/>
        </p:blipFill>
        <p:spPr>
          <a:xfrm>
            <a:off x="1441800" y="3347280"/>
            <a:ext cx="4627800" cy="995400"/>
          </a:xfrm>
          <a:prstGeom prst="rect">
            <a:avLst/>
          </a:prstGeom>
          <a:ln>
            <a:noFill/>
          </a:ln>
        </p:spPr>
      </p:pic>
      <p:pic>
        <p:nvPicPr>
          <p:cNvPr id="940" name="Picture 26"/>
          <p:cNvPicPr/>
          <p:nvPr/>
        </p:nvPicPr>
        <p:blipFill>
          <a:blip r:embed="rId7"/>
          <a:stretch/>
        </p:blipFill>
        <p:spPr>
          <a:xfrm>
            <a:off x="1441800" y="4523760"/>
            <a:ext cx="2777400" cy="226080"/>
          </a:xfrm>
          <a:prstGeom prst="rect">
            <a:avLst/>
          </a:prstGeom>
          <a:ln>
            <a:noFill/>
          </a:ln>
        </p:spPr>
      </p:pic>
      <p:pic>
        <p:nvPicPr>
          <p:cNvPr id="941" name="Picture 27"/>
          <p:cNvPicPr/>
          <p:nvPr/>
        </p:nvPicPr>
        <p:blipFill>
          <a:blip r:embed="rId8"/>
          <a:stretch/>
        </p:blipFill>
        <p:spPr>
          <a:xfrm>
            <a:off x="1441800" y="5145840"/>
            <a:ext cx="4537080" cy="975960"/>
          </a:xfrm>
          <a:prstGeom prst="rect">
            <a:avLst/>
          </a:prstGeom>
          <a:ln>
            <a:noFill/>
          </a:ln>
        </p:spPr>
      </p:pic>
      <p:pic>
        <p:nvPicPr>
          <p:cNvPr id="942" name="Picture 28"/>
          <p:cNvPicPr/>
          <p:nvPr/>
        </p:nvPicPr>
        <p:blipFill>
          <a:blip r:embed="rId9"/>
          <a:stretch/>
        </p:blipFill>
        <p:spPr>
          <a:xfrm>
            <a:off x="1441800" y="6343200"/>
            <a:ext cx="2882520" cy="234720"/>
          </a:xfrm>
          <a:prstGeom prst="rect">
            <a:avLst/>
          </a:prstGeom>
          <a:ln>
            <a:noFill/>
          </a:ln>
        </p:spPr>
      </p:pic>
      <p:sp>
        <p:nvSpPr>
          <p:cNvPr id="943" name="Line 1"/>
          <p:cNvSpPr/>
          <p:nvPr/>
        </p:nvSpPr>
        <p:spPr>
          <a:xfrm>
            <a:off x="648000" y="31485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4" name="Line 2"/>
          <p:cNvSpPr/>
          <p:nvPr/>
        </p:nvSpPr>
        <p:spPr>
          <a:xfrm>
            <a:off x="654840" y="49413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5" name="Line 3"/>
          <p:cNvSpPr/>
          <p:nvPr/>
        </p:nvSpPr>
        <p:spPr>
          <a:xfrm>
            <a:off x="654840" y="67068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Line 1"/>
          <p:cNvSpPr/>
          <p:nvPr/>
        </p:nvSpPr>
        <p:spPr>
          <a:xfrm>
            <a:off x="648000" y="31485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7" name="Line 2"/>
          <p:cNvSpPr/>
          <p:nvPr/>
        </p:nvSpPr>
        <p:spPr>
          <a:xfrm>
            <a:off x="654840" y="49413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48" name="Picture 1"/>
          <p:cNvPicPr/>
          <p:nvPr/>
        </p:nvPicPr>
        <p:blipFill>
          <a:blip r:embed="rId2"/>
          <a:stretch/>
        </p:blipFill>
        <p:spPr>
          <a:xfrm>
            <a:off x="2701080" y="619200"/>
            <a:ext cx="3090240" cy="323280"/>
          </a:xfrm>
          <a:prstGeom prst="rect">
            <a:avLst/>
          </a:prstGeom>
          <a:ln>
            <a:noFill/>
          </a:ln>
        </p:spPr>
      </p:pic>
      <p:pic>
        <p:nvPicPr>
          <p:cNvPr id="949" name="Picture 2"/>
          <p:cNvPicPr/>
          <p:nvPr/>
        </p:nvPicPr>
        <p:blipFill>
          <a:blip r:embed="rId3"/>
          <a:stretch/>
        </p:blipFill>
        <p:spPr>
          <a:xfrm>
            <a:off x="1441800" y="1432800"/>
            <a:ext cx="4867560" cy="1046880"/>
          </a:xfrm>
          <a:prstGeom prst="rect">
            <a:avLst/>
          </a:prstGeom>
          <a:ln>
            <a:noFill/>
          </a:ln>
        </p:spPr>
      </p:pic>
      <p:pic>
        <p:nvPicPr>
          <p:cNvPr id="950" name="Picture 7"/>
          <p:cNvPicPr/>
          <p:nvPr/>
        </p:nvPicPr>
        <p:blipFill>
          <a:blip r:embed="rId4"/>
          <a:stretch/>
        </p:blipFill>
        <p:spPr>
          <a:xfrm>
            <a:off x="1441800" y="2633760"/>
            <a:ext cx="2892600" cy="224640"/>
          </a:xfrm>
          <a:prstGeom prst="rect">
            <a:avLst/>
          </a:prstGeom>
          <a:ln>
            <a:noFill/>
          </a:ln>
        </p:spPr>
      </p:pic>
      <p:pic>
        <p:nvPicPr>
          <p:cNvPr id="951" name="Picture 8"/>
          <p:cNvPicPr/>
          <p:nvPr/>
        </p:nvPicPr>
        <p:blipFill>
          <a:blip r:embed="rId5"/>
          <a:stretch/>
        </p:blipFill>
        <p:spPr>
          <a:xfrm>
            <a:off x="1441800" y="3357720"/>
            <a:ext cx="4852440" cy="1043640"/>
          </a:xfrm>
          <a:prstGeom prst="rect">
            <a:avLst/>
          </a:prstGeom>
          <a:ln>
            <a:noFill/>
          </a:ln>
        </p:spPr>
      </p:pic>
      <p:pic>
        <p:nvPicPr>
          <p:cNvPr id="952" name="Picture 9"/>
          <p:cNvPicPr/>
          <p:nvPr/>
        </p:nvPicPr>
        <p:blipFill>
          <a:blip r:embed="rId6"/>
          <a:stretch/>
        </p:blipFill>
        <p:spPr>
          <a:xfrm>
            <a:off x="1441800" y="4518000"/>
            <a:ext cx="3572280" cy="221400"/>
          </a:xfrm>
          <a:prstGeom prst="rect">
            <a:avLst/>
          </a:prstGeom>
          <a:ln>
            <a:noFill/>
          </a:ln>
        </p:spPr>
      </p:pic>
      <p:pic>
        <p:nvPicPr>
          <p:cNvPr id="953" name="Picture 10"/>
          <p:cNvPicPr/>
          <p:nvPr/>
        </p:nvPicPr>
        <p:blipFill>
          <a:blip r:embed="rId7"/>
          <a:stretch/>
        </p:blipFill>
        <p:spPr>
          <a:xfrm>
            <a:off x="1441800" y="5280480"/>
            <a:ext cx="4323600" cy="1234080"/>
          </a:xfrm>
          <a:prstGeom prst="rect">
            <a:avLst/>
          </a:prstGeom>
          <a:ln>
            <a:noFill/>
          </a:ln>
        </p:spPr>
      </p:pic>
      <p:sp>
        <p:nvSpPr>
          <p:cNvPr id="954" name="CustomShape 3"/>
          <p:cNvSpPr/>
          <p:nvPr/>
        </p:nvSpPr>
        <p:spPr>
          <a:xfrm>
            <a:off x="7411320" y="5748480"/>
            <a:ext cx="827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etc.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ustomShape 1"/>
          <p:cNvSpPr/>
          <p:nvPr/>
        </p:nvSpPr>
        <p:spPr>
          <a:xfrm>
            <a:off x="3870000" y="301320"/>
            <a:ext cx="136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Synopsis: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56" name="Picture 8"/>
          <p:cNvPicPr/>
          <p:nvPr/>
        </p:nvPicPr>
        <p:blipFill>
          <a:blip r:embed="rId2"/>
          <a:stretch/>
        </p:blipFill>
        <p:spPr>
          <a:xfrm>
            <a:off x="98640" y="1019880"/>
            <a:ext cx="4387320" cy="681120"/>
          </a:xfrm>
          <a:prstGeom prst="rect">
            <a:avLst/>
          </a:prstGeom>
          <a:ln>
            <a:noFill/>
          </a:ln>
        </p:spPr>
      </p:pic>
      <p:pic>
        <p:nvPicPr>
          <p:cNvPr id="957" name="Picture 11"/>
          <p:cNvPicPr/>
          <p:nvPr/>
        </p:nvPicPr>
        <p:blipFill>
          <a:blip r:embed="rId3"/>
          <a:stretch/>
        </p:blipFill>
        <p:spPr>
          <a:xfrm>
            <a:off x="98640" y="3564720"/>
            <a:ext cx="4350240" cy="685440"/>
          </a:xfrm>
          <a:prstGeom prst="rect">
            <a:avLst/>
          </a:prstGeom>
          <a:ln>
            <a:noFill/>
          </a:ln>
        </p:spPr>
      </p:pic>
      <p:pic>
        <p:nvPicPr>
          <p:cNvPr id="958" name="Picture 12"/>
          <p:cNvPicPr/>
          <p:nvPr/>
        </p:nvPicPr>
        <p:blipFill>
          <a:blip r:embed="rId4"/>
          <a:stretch/>
        </p:blipFill>
        <p:spPr>
          <a:xfrm>
            <a:off x="90000" y="2290680"/>
            <a:ext cx="4358880" cy="685440"/>
          </a:xfrm>
          <a:prstGeom prst="rect">
            <a:avLst/>
          </a:prstGeom>
          <a:ln>
            <a:noFill/>
          </a:ln>
        </p:spPr>
      </p:pic>
      <p:pic>
        <p:nvPicPr>
          <p:cNvPr id="959" name="Picture 13"/>
          <p:cNvPicPr/>
          <p:nvPr/>
        </p:nvPicPr>
        <p:blipFill>
          <a:blip r:embed="rId5"/>
          <a:stretch/>
        </p:blipFill>
        <p:spPr>
          <a:xfrm>
            <a:off x="90000" y="477792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0" name="Picture 14"/>
          <p:cNvPicPr/>
          <p:nvPr/>
        </p:nvPicPr>
        <p:blipFill>
          <a:blip r:embed="rId6"/>
          <a:stretch/>
        </p:blipFill>
        <p:spPr>
          <a:xfrm>
            <a:off x="4770000" y="1015560"/>
            <a:ext cx="4358880" cy="685440"/>
          </a:xfrm>
          <a:prstGeom prst="rect">
            <a:avLst/>
          </a:prstGeom>
          <a:ln>
            <a:noFill/>
          </a:ln>
        </p:spPr>
      </p:pic>
      <p:pic>
        <p:nvPicPr>
          <p:cNvPr id="961" name="Picture 15"/>
          <p:cNvPicPr/>
          <p:nvPr/>
        </p:nvPicPr>
        <p:blipFill>
          <a:blip r:embed="rId7"/>
          <a:stretch/>
        </p:blipFill>
        <p:spPr>
          <a:xfrm>
            <a:off x="4770000" y="229068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2" name="Picture 16"/>
          <p:cNvPicPr/>
          <p:nvPr/>
        </p:nvPicPr>
        <p:blipFill>
          <a:blip r:embed="rId8"/>
          <a:stretch/>
        </p:blipFill>
        <p:spPr>
          <a:xfrm>
            <a:off x="4770000" y="356472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3" name="Picture 17"/>
          <p:cNvPicPr/>
          <p:nvPr/>
        </p:nvPicPr>
        <p:blipFill>
          <a:blip r:embed="rId9"/>
          <a:stretch/>
        </p:blipFill>
        <p:spPr>
          <a:xfrm>
            <a:off x="4708800" y="4777920"/>
            <a:ext cx="4354560" cy="68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"a"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"b"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f("a")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f("b")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Picture 3"/>
          <p:cNvPicPr/>
          <p:nvPr/>
        </p:nvPicPr>
        <p:blipFill>
          <a:blip r:embed="rId2"/>
          <a:stretch/>
        </p:blipFill>
        <p:spPr>
          <a:xfrm>
            <a:off x="608760" y="556920"/>
            <a:ext cx="7148160" cy="425520"/>
          </a:xfrm>
          <a:prstGeom prst="rect">
            <a:avLst/>
          </a:prstGeom>
          <a:ln>
            <a:noFill/>
          </a:ln>
        </p:spPr>
      </p:pic>
      <p:pic>
        <p:nvPicPr>
          <p:cNvPr id="965" name="Picture 4"/>
          <p:cNvPicPr/>
          <p:nvPr/>
        </p:nvPicPr>
        <p:blipFill>
          <a:blip r:embed="rId3"/>
          <a:stretch/>
        </p:blipFill>
        <p:spPr>
          <a:xfrm>
            <a:off x="1005480" y="6140382"/>
            <a:ext cx="5924880" cy="429480"/>
          </a:xfrm>
          <a:prstGeom prst="rect">
            <a:avLst/>
          </a:prstGeom>
          <a:ln>
            <a:noFill/>
          </a:ln>
        </p:spPr>
      </p:pic>
      <p:sp>
        <p:nvSpPr>
          <p:cNvPr id="966" name="CustomShape 1"/>
          <p:cNvSpPr/>
          <p:nvPr/>
        </p:nvSpPr>
        <p:spPr>
          <a:xfrm>
            <a:off x="1097280" y="1270080"/>
            <a:ext cx="691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Using the node complement equivalent configurations in the table below: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967" name="Table 2"/>
          <p:cNvGraphicFramePr/>
          <p:nvPr>
            <p:extLst>
              <p:ext uri="{D42A27DB-BD31-4B8C-83A1-F6EECF244321}">
                <p14:modId xmlns:p14="http://schemas.microsoft.com/office/powerpoint/2010/main" val="459931320"/>
              </p:ext>
            </p:extLst>
          </p:nvPr>
        </p:nvGraphicFramePr>
        <p:xfrm>
          <a:off x="1483560" y="1717920"/>
          <a:ext cx="5829120" cy="3657600"/>
        </p:xfrm>
        <a:graphic>
          <a:graphicData uri="http://schemas.openxmlformats.org/drawingml/2006/table">
            <a:tbl>
              <a:tblPr/>
              <a:tblGrid>
                <a:gridCol w="87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7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Complements (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8" name="CustomShape 3"/>
          <p:cNvSpPr/>
          <p:nvPr/>
        </p:nvSpPr>
        <p:spPr>
          <a:xfrm>
            <a:off x="957960" y="5655534"/>
            <a:ext cx="2576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we can write for example: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Picture 3"/>
          <p:cNvPicPr/>
          <p:nvPr/>
        </p:nvPicPr>
        <p:blipFill>
          <a:blip r:embed="rId2"/>
          <a:stretch/>
        </p:blipFill>
        <p:spPr>
          <a:xfrm>
            <a:off x="0" y="1205280"/>
            <a:ext cx="4666680" cy="676440"/>
          </a:xfrm>
          <a:prstGeom prst="rect">
            <a:avLst/>
          </a:prstGeom>
          <a:ln>
            <a:noFill/>
          </a:ln>
        </p:spPr>
      </p:pic>
      <p:sp>
        <p:nvSpPr>
          <p:cNvPr id="970" name="CustomShape 1"/>
          <p:cNvSpPr/>
          <p:nvPr/>
        </p:nvSpPr>
        <p:spPr>
          <a:xfrm>
            <a:off x="3870000" y="301320"/>
            <a:ext cx="136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Synopsis: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71" name="Picture 6"/>
          <p:cNvPicPr/>
          <p:nvPr/>
        </p:nvPicPr>
        <p:blipFill>
          <a:blip r:embed="rId3"/>
          <a:stretch/>
        </p:blipFill>
        <p:spPr>
          <a:xfrm>
            <a:off x="0" y="25563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2" name="Picture 7"/>
          <p:cNvPicPr/>
          <p:nvPr/>
        </p:nvPicPr>
        <p:blipFill>
          <a:blip r:embed="rId4"/>
          <a:stretch/>
        </p:blipFill>
        <p:spPr>
          <a:xfrm>
            <a:off x="0" y="389628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3" name="Picture 8"/>
          <p:cNvPicPr/>
          <p:nvPr/>
        </p:nvPicPr>
        <p:blipFill>
          <a:blip r:embed="rId5"/>
          <a:stretch/>
        </p:blipFill>
        <p:spPr>
          <a:xfrm>
            <a:off x="0" y="520020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4" name="Picture 9"/>
          <p:cNvPicPr/>
          <p:nvPr/>
        </p:nvPicPr>
        <p:blipFill>
          <a:blip r:embed="rId6"/>
          <a:stretch/>
        </p:blipFill>
        <p:spPr>
          <a:xfrm>
            <a:off x="4463280" y="20109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5" name="Picture 10"/>
          <p:cNvPicPr/>
          <p:nvPr/>
        </p:nvPicPr>
        <p:blipFill>
          <a:blip r:embed="rId7"/>
          <a:stretch/>
        </p:blipFill>
        <p:spPr>
          <a:xfrm>
            <a:off x="4463280" y="343260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6" name="Picture 11"/>
          <p:cNvPicPr/>
          <p:nvPr/>
        </p:nvPicPr>
        <p:blipFill>
          <a:blip r:embed="rId8"/>
          <a:stretch/>
        </p:blipFill>
        <p:spPr>
          <a:xfrm>
            <a:off x="4449600" y="48207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7" name="Picture 12"/>
          <p:cNvPicPr/>
          <p:nvPr/>
        </p:nvPicPr>
        <p:blipFill>
          <a:blip r:embed="rId9"/>
          <a:stretch/>
        </p:blipFill>
        <p:spPr>
          <a:xfrm>
            <a:off x="4449600" y="6101280"/>
            <a:ext cx="4666680" cy="67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Picture 3"/>
          <p:cNvPicPr/>
          <p:nvPr/>
        </p:nvPicPr>
        <p:blipFill>
          <a:blip r:embed="rId2"/>
          <a:stretch/>
        </p:blipFill>
        <p:spPr>
          <a:xfrm>
            <a:off x="1585080" y="387720"/>
            <a:ext cx="5553720" cy="757800"/>
          </a:xfrm>
          <a:prstGeom prst="rect">
            <a:avLst/>
          </a:prstGeom>
          <a:ln>
            <a:noFill/>
          </a:ln>
        </p:spPr>
      </p:pic>
      <p:pic>
        <p:nvPicPr>
          <p:cNvPr id="979" name="Picture 8"/>
          <p:cNvPicPr/>
          <p:nvPr/>
        </p:nvPicPr>
        <p:blipFill>
          <a:blip r:embed="rId3"/>
          <a:stretch/>
        </p:blipFill>
        <p:spPr>
          <a:xfrm>
            <a:off x="177480" y="1571040"/>
            <a:ext cx="8803800" cy="2057040"/>
          </a:xfrm>
          <a:prstGeom prst="rect">
            <a:avLst/>
          </a:prstGeom>
          <a:ln>
            <a:noFill/>
          </a:ln>
        </p:spPr>
      </p:pic>
      <p:pic>
        <p:nvPicPr>
          <p:cNvPr id="980" name="Picture 9"/>
          <p:cNvPicPr/>
          <p:nvPr/>
        </p:nvPicPr>
        <p:blipFill>
          <a:blip r:embed="rId4"/>
          <a:stretch/>
        </p:blipFill>
        <p:spPr>
          <a:xfrm>
            <a:off x="259560" y="4524840"/>
            <a:ext cx="849888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Picture 4"/>
          <p:cNvPicPr/>
          <p:nvPr/>
        </p:nvPicPr>
        <p:blipFill>
          <a:blip r:embed="rId2"/>
          <a:stretch/>
        </p:blipFill>
        <p:spPr>
          <a:xfrm>
            <a:off x="300600" y="126720"/>
            <a:ext cx="8498880" cy="2057040"/>
          </a:xfrm>
          <a:prstGeom prst="rect">
            <a:avLst/>
          </a:prstGeom>
          <a:ln>
            <a:noFill/>
          </a:ln>
        </p:spPr>
      </p:pic>
      <p:pic>
        <p:nvPicPr>
          <p:cNvPr id="982" name="Picture 8"/>
          <p:cNvPicPr/>
          <p:nvPr/>
        </p:nvPicPr>
        <p:blipFill>
          <a:blip r:embed="rId3"/>
          <a:stretch/>
        </p:blipFill>
        <p:spPr>
          <a:xfrm>
            <a:off x="313920" y="4800600"/>
            <a:ext cx="8498880" cy="2057040"/>
          </a:xfrm>
          <a:prstGeom prst="rect">
            <a:avLst/>
          </a:prstGeom>
          <a:ln>
            <a:noFill/>
          </a:ln>
        </p:spPr>
      </p:pic>
      <p:pic>
        <p:nvPicPr>
          <p:cNvPr id="983" name="Picture 10"/>
          <p:cNvPicPr/>
          <p:nvPr/>
        </p:nvPicPr>
        <p:blipFill>
          <a:blip r:embed="rId4"/>
          <a:stretch/>
        </p:blipFill>
        <p:spPr>
          <a:xfrm>
            <a:off x="286920" y="2462400"/>
            <a:ext cx="834984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Picture 3"/>
          <p:cNvPicPr/>
          <p:nvPr/>
        </p:nvPicPr>
        <p:blipFill>
          <a:blip r:embed="rId2"/>
          <a:stretch/>
        </p:blipFill>
        <p:spPr>
          <a:xfrm>
            <a:off x="368640" y="73080"/>
            <a:ext cx="8349840" cy="2057040"/>
          </a:xfrm>
          <a:prstGeom prst="rect">
            <a:avLst/>
          </a:prstGeom>
          <a:ln>
            <a:noFill/>
          </a:ln>
        </p:spPr>
      </p:pic>
      <p:pic>
        <p:nvPicPr>
          <p:cNvPr id="985" name="Picture 4"/>
          <p:cNvPicPr/>
          <p:nvPr/>
        </p:nvPicPr>
        <p:blipFill>
          <a:blip r:embed="rId3"/>
          <a:stretch/>
        </p:blipFill>
        <p:spPr>
          <a:xfrm>
            <a:off x="368640" y="2435400"/>
            <a:ext cx="8349840" cy="2057040"/>
          </a:xfrm>
          <a:prstGeom prst="rect">
            <a:avLst/>
          </a:prstGeom>
          <a:ln>
            <a:noFill/>
          </a:ln>
        </p:spPr>
      </p:pic>
      <p:pic>
        <p:nvPicPr>
          <p:cNvPr id="986" name="Picture 5"/>
          <p:cNvPicPr/>
          <p:nvPr/>
        </p:nvPicPr>
        <p:blipFill>
          <a:blip r:embed="rId4"/>
          <a:stretch/>
        </p:blipFill>
        <p:spPr>
          <a:xfrm>
            <a:off x="368640" y="4786920"/>
            <a:ext cx="834984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225720" y="42408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</a:t>
            </a:r>
            <a:r>
              <a:rPr lang="en-US" sz="22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log likelihood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we’ll need: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988" name="Picture 27"/>
          <p:cNvPicPr/>
          <p:nvPr/>
        </p:nvPicPr>
        <p:blipFill>
          <a:blip r:embed="rId2"/>
          <a:stretch/>
        </p:blipFill>
        <p:spPr>
          <a:xfrm>
            <a:off x="2243160" y="1106564"/>
            <a:ext cx="3307680" cy="307080"/>
          </a:xfrm>
          <a:prstGeom prst="rect">
            <a:avLst/>
          </a:prstGeom>
          <a:ln>
            <a:noFill/>
          </a:ln>
        </p:spPr>
      </p:pic>
      <p:pic>
        <p:nvPicPr>
          <p:cNvPr id="989" name="Picture 28"/>
          <p:cNvPicPr/>
          <p:nvPr/>
        </p:nvPicPr>
        <p:blipFill>
          <a:blip r:embed="rId3"/>
          <a:stretch/>
        </p:blipFill>
        <p:spPr>
          <a:xfrm>
            <a:off x="0" y="1844315"/>
            <a:ext cx="8813880" cy="732960"/>
          </a:xfrm>
          <a:prstGeom prst="rect">
            <a:avLst/>
          </a:prstGeom>
          <a:ln>
            <a:noFill/>
          </a:ln>
        </p:spPr>
      </p:pic>
      <p:sp>
        <p:nvSpPr>
          <p:cNvPr id="990" name="CustomShape 2"/>
          <p:cNvSpPr/>
          <p:nvPr/>
        </p:nvSpPr>
        <p:spPr>
          <a:xfrm>
            <a:off x="261000" y="2495915"/>
            <a:ext cx="3207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form will make the hand calculation a of the likelihood little easier and more transparent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91" name="Picture 1"/>
          <p:cNvPicPr/>
          <p:nvPr/>
        </p:nvPicPr>
        <p:blipFill>
          <a:blip r:embed="rId4"/>
          <a:stretch/>
        </p:blipFill>
        <p:spPr>
          <a:xfrm>
            <a:off x="1809000" y="3861755"/>
            <a:ext cx="4568040" cy="100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Picture 4"/>
          <p:cNvPicPr/>
          <p:nvPr/>
        </p:nvPicPr>
        <p:blipFill>
          <a:blip r:embed="rId2"/>
          <a:stretch/>
        </p:blipFill>
        <p:spPr>
          <a:xfrm>
            <a:off x="2491200" y="1301040"/>
            <a:ext cx="4151160" cy="272160"/>
          </a:xfrm>
          <a:prstGeom prst="rect">
            <a:avLst/>
          </a:prstGeom>
          <a:ln>
            <a:noFill/>
          </a:ln>
        </p:spPr>
      </p:pic>
      <p:pic>
        <p:nvPicPr>
          <p:cNvPr id="993" name="Picture 5"/>
          <p:cNvPicPr/>
          <p:nvPr/>
        </p:nvPicPr>
        <p:blipFill>
          <a:blip r:embed="rId3"/>
          <a:stretch/>
        </p:blipFill>
        <p:spPr>
          <a:xfrm>
            <a:off x="2503800" y="1726560"/>
            <a:ext cx="2407320" cy="266400"/>
          </a:xfrm>
          <a:prstGeom prst="rect">
            <a:avLst/>
          </a:prstGeom>
          <a:ln>
            <a:noFill/>
          </a:ln>
        </p:spPr>
      </p:pic>
      <p:pic>
        <p:nvPicPr>
          <p:cNvPr id="994" name="Picture 7"/>
          <p:cNvPicPr/>
          <p:nvPr/>
        </p:nvPicPr>
        <p:blipFill>
          <a:blip r:embed="rId4"/>
          <a:stretch/>
        </p:blipFill>
        <p:spPr>
          <a:xfrm>
            <a:off x="2505600" y="2149920"/>
            <a:ext cx="2446200" cy="270720"/>
          </a:xfrm>
          <a:prstGeom prst="rect">
            <a:avLst/>
          </a:prstGeom>
          <a:ln>
            <a:noFill/>
          </a:ln>
        </p:spPr>
      </p:pic>
      <p:pic>
        <p:nvPicPr>
          <p:cNvPr id="995" name="Picture 9"/>
          <p:cNvPicPr/>
          <p:nvPr/>
        </p:nvPicPr>
        <p:blipFill>
          <a:blip r:embed="rId5"/>
          <a:stretch/>
        </p:blipFill>
        <p:spPr>
          <a:xfrm>
            <a:off x="2505960" y="2573280"/>
            <a:ext cx="1854720" cy="266760"/>
          </a:xfrm>
          <a:prstGeom prst="rect">
            <a:avLst/>
          </a:prstGeom>
          <a:ln>
            <a:noFill/>
          </a:ln>
        </p:spPr>
      </p:pic>
      <p:pic>
        <p:nvPicPr>
          <p:cNvPr id="996" name="Picture 10"/>
          <p:cNvPicPr/>
          <p:nvPr/>
        </p:nvPicPr>
        <p:blipFill>
          <a:blip r:embed="rId6"/>
          <a:stretch/>
        </p:blipFill>
        <p:spPr>
          <a:xfrm>
            <a:off x="2493000" y="3010320"/>
            <a:ext cx="2424240" cy="268200"/>
          </a:xfrm>
          <a:prstGeom prst="rect">
            <a:avLst/>
          </a:prstGeom>
          <a:ln>
            <a:noFill/>
          </a:ln>
        </p:spPr>
      </p:pic>
      <p:pic>
        <p:nvPicPr>
          <p:cNvPr id="997" name="Picture 12"/>
          <p:cNvPicPr/>
          <p:nvPr/>
        </p:nvPicPr>
        <p:blipFill>
          <a:blip r:embed="rId7"/>
          <a:stretch/>
        </p:blipFill>
        <p:spPr>
          <a:xfrm>
            <a:off x="2493000" y="3422520"/>
            <a:ext cx="1981800" cy="284040"/>
          </a:xfrm>
          <a:prstGeom prst="rect">
            <a:avLst/>
          </a:prstGeom>
          <a:ln>
            <a:noFill/>
          </a:ln>
        </p:spPr>
      </p:pic>
      <p:pic>
        <p:nvPicPr>
          <p:cNvPr id="998" name="Picture 13"/>
          <p:cNvPicPr/>
          <p:nvPr/>
        </p:nvPicPr>
        <p:blipFill>
          <a:blip r:embed="rId8"/>
          <a:stretch/>
        </p:blipFill>
        <p:spPr>
          <a:xfrm>
            <a:off x="2506680" y="3854880"/>
            <a:ext cx="1918080" cy="274680"/>
          </a:xfrm>
          <a:prstGeom prst="rect">
            <a:avLst/>
          </a:prstGeom>
          <a:ln>
            <a:noFill/>
          </a:ln>
        </p:spPr>
      </p:pic>
      <p:pic>
        <p:nvPicPr>
          <p:cNvPr id="999" name="Picture 15"/>
          <p:cNvPicPr/>
          <p:nvPr/>
        </p:nvPicPr>
        <p:blipFill>
          <a:blip r:embed="rId9"/>
          <a:stretch/>
        </p:blipFill>
        <p:spPr>
          <a:xfrm>
            <a:off x="2519640" y="4295520"/>
            <a:ext cx="2480040" cy="274320"/>
          </a:xfrm>
          <a:prstGeom prst="rect">
            <a:avLst/>
          </a:prstGeom>
          <a:ln>
            <a:noFill/>
          </a:ln>
        </p:spPr>
      </p:pic>
      <p:pic>
        <p:nvPicPr>
          <p:cNvPr id="1000" name="Picture 17"/>
          <p:cNvPicPr/>
          <p:nvPr/>
        </p:nvPicPr>
        <p:blipFill>
          <a:blip r:embed="rId10"/>
          <a:stretch/>
        </p:blipFill>
        <p:spPr>
          <a:xfrm>
            <a:off x="514080" y="4994280"/>
            <a:ext cx="8183520" cy="1168920"/>
          </a:xfrm>
          <a:prstGeom prst="rect">
            <a:avLst/>
          </a:prstGeom>
          <a:ln>
            <a:noFill/>
          </a:ln>
        </p:spPr>
      </p:pic>
      <p:sp>
        <p:nvSpPr>
          <p:cNvPr id="1001" name="CustomShape 1"/>
          <p:cNvSpPr/>
          <p:nvPr/>
        </p:nvSpPr>
        <p:spPr>
          <a:xfrm>
            <a:off x="225720" y="42408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5"/>
          <p:cNvPicPr/>
          <p:nvPr/>
        </p:nvPicPr>
        <p:blipFill>
          <a:blip r:embed="rId2"/>
          <a:stretch/>
        </p:blipFill>
        <p:spPr>
          <a:xfrm>
            <a:off x="64800" y="250200"/>
            <a:ext cx="9030240" cy="727200"/>
          </a:xfrm>
          <a:prstGeom prst="rect">
            <a:avLst/>
          </a:prstGeom>
          <a:ln>
            <a:noFill/>
          </a:ln>
        </p:spPr>
      </p:pic>
      <p:pic>
        <p:nvPicPr>
          <p:cNvPr id="1003" name="Picture 6"/>
          <p:cNvPicPr/>
          <p:nvPr/>
        </p:nvPicPr>
        <p:blipFill>
          <a:blip r:embed="rId3"/>
          <a:stretch/>
        </p:blipFill>
        <p:spPr>
          <a:xfrm>
            <a:off x="349920" y="1197000"/>
            <a:ext cx="7464960" cy="1413000"/>
          </a:xfrm>
          <a:prstGeom prst="rect">
            <a:avLst/>
          </a:prstGeom>
          <a:ln>
            <a:noFill/>
          </a:ln>
        </p:spPr>
      </p:pic>
      <p:pic>
        <p:nvPicPr>
          <p:cNvPr id="1004" name="Picture 12"/>
          <p:cNvPicPr/>
          <p:nvPr/>
        </p:nvPicPr>
        <p:blipFill>
          <a:blip r:embed="rId4"/>
          <a:stretch/>
        </p:blipFill>
        <p:spPr>
          <a:xfrm>
            <a:off x="0" y="3192480"/>
            <a:ext cx="9143640" cy="762840"/>
          </a:xfrm>
          <a:prstGeom prst="rect">
            <a:avLst/>
          </a:prstGeom>
          <a:ln>
            <a:noFill/>
          </a:ln>
        </p:spPr>
      </p:pic>
      <p:pic>
        <p:nvPicPr>
          <p:cNvPr id="1005" name="Picture 13"/>
          <p:cNvPicPr/>
          <p:nvPr/>
        </p:nvPicPr>
        <p:blipFill>
          <a:blip r:embed="rId5"/>
          <a:stretch/>
        </p:blipFill>
        <p:spPr>
          <a:xfrm>
            <a:off x="0" y="5156640"/>
            <a:ext cx="9143640" cy="762840"/>
          </a:xfrm>
          <a:prstGeom prst="rect">
            <a:avLst/>
          </a:prstGeom>
          <a:ln>
            <a:noFill/>
          </a:ln>
        </p:spPr>
      </p:pic>
      <p:sp>
        <p:nvSpPr>
          <p:cNvPr id="1006" name="CustomShape 1"/>
          <p:cNvSpPr/>
          <p:nvPr/>
        </p:nvSpPr>
        <p:spPr>
          <a:xfrm>
            <a:off x="7724880" y="1532160"/>
            <a:ext cx="300600" cy="1138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07" name="Picture 17"/>
          <p:cNvPicPr/>
          <p:nvPr/>
        </p:nvPicPr>
        <p:blipFill>
          <a:blip r:embed="rId6"/>
          <a:stretch/>
        </p:blipFill>
        <p:spPr>
          <a:xfrm>
            <a:off x="235800" y="4160520"/>
            <a:ext cx="4018680" cy="289440"/>
          </a:xfrm>
          <a:prstGeom prst="rect">
            <a:avLst/>
          </a:prstGeom>
          <a:ln>
            <a:noFill/>
          </a:ln>
        </p:spPr>
      </p:pic>
      <p:pic>
        <p:nvPicPr>
          <p:cNvPr id="1008" name="Picture 18"/>
          <p:cNvPicPr/>
          <p:nvPr/>
        </p:nvPicPr>
        <p:blipFill>
          <a:blip r:embed="rId7"/>
          <a:stretch/>
        </p:blipFill>
        <p:spPr>
          <a:xfrm>
            <a:off x="197640" y="6079320"/>
            <a:ext cx="4056480" cy="29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Picture 3"/>
          <p:cNvPicPr/>
          <p:nvPr/>
        </p:nvPicPr>
        <p:blipFill>
          <a:blip r:embed="rId2"/>
          <a:stretch/>
        </p:blipFill>
        <p:spPr>
          <a:xfrm>
            <a:off x="7560" y="28080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0" name="Picture 4"/>
          <p:cNvPicPr/>
          <p:nvPr/>
        </p:nvPicPr>
        <p:blipFill>
          <a:blip r:embed="rId3"/>
          <a:stretch/>
        </p:blipFill>
        <p:spPr>
          <a:xfrm>
            <a:off x="3600" y="2681640"/>
            <a:ext cx="9143640" cy="762840"/>
          </a:xfrm>
          <a:prstGeom prst="rect">
            <a:avLst/>
          </a:prstGeom>
          <a:ln>
            <a:noFill/>
          </a:ln>
        </p:spPr>
      </p:pic>
      <p:pic>
        <p:nvPicPr>
          <p:cNvPr id="1011" name="Picture 6"/>
          <p:cNvPicPr/>
          <p:nvPr/>
        </p:nvPicPr>
        <p:blipFill>
          <a:blip r:embed="rId4"/>
          <a:stretch/>
        </p:blipFill>
        <p:spPr>
          <a:xfrm>
            <a:off x="0" y="475056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2" name="Picture 10"/>
          <p:cNvPicPr/>
          <p:nvPr/>
        </p:nvPicPr>
        <p:blipFill>
          <a:blip r:embed="rId5"/>
          <a:stretch/>
        </p:blipFill>
        <p:spPr>
          <a:xfrm>
            <a:off x="297720" y="1185840"/>
            <a:ext cx="3340080" cy="282960"/>
          </a:xfrm>
          <a:prstGeom prst="rect">
            <a:avLst/>
          </a:prstGeom>
          <a:ln>
            <a:noFill/>
          </a:ln>
        </p:spPr>
      </p:pic>
      <p:pic>
        <p:nvPicPr>
          <p:cNvPr id="1013" name="Picture 11"/>
          <p:cNvPicPr/>
          <p:nvPr/>
        </p:nvPicPr>
        <p:blipFill>
          <a:blip r:embed="rId6"/>
          <a:stretch/>
        </p:blipFill>
        <p:spPr>
          <a:xfrm>
            <a:off x="297720" y="3646080"/>
            <a:ext cx="3929760" cy="282960"/>
          </a:xfrm>
          <a:prstGeom prst="rect">
            <a:avLst/>
          </a:prstGeom>
          <a:ln>
            <a:noFill/>
          </a:ln>
        </p:spPr>
      </p:pic>
      <p:pic>
        <p:nvPicPr>
          <p:cNvPr id="1014" name="Picture 12"/>
          <p:cNvPicPr/>
          <p:nvPr/>
        </p:nvPicPr>
        <p:blipFill>
          <a:blip r:embed="rId7"/>
          <a:stretch/>
        </p:blipFill>
        <p:spPr>
          <a:xfrm>
            <a:off x="275040" y="5780160"/>
            <a:ext cx="3340080" cy="2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icture 3"/>
          <p:cNvPicPr/>
          <p:nvPr/>
        </p:nvPicPr>
        <p:blipFill>
          <a:blip r:embed="rId2"/>
          <a:stretch/>
        </p:blipFill>
        <p:spPr>
          <a:xfrm>
            <a:off x="7560" y="133308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6" name="Picture 4"/>
          <p:cNvPicPr/>
          <p:nvPr/>
        </p:nvPicPr>
        <p:blipFill>
          <a:blip r:embed="rId3"/>
          <a:stretch/>
        </p:blipFill>
        <p:spPr>
          <a:xfrm>
            <a:off x="0" y="408276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7" name="Picture 5"/>
          <p:cNvPicPr/>
          <p:nvPr/>
        </p:nvPicPr>
        <p:blipFill>
          <a:blip r:embed="rId4"/>
          <a:stretch/>
        </p:blipFill>
        <p:spPr>
          <a:xfrm>
            <a:off x="363240" y="2310480"/>
            <a:ext cx="3340080" cy="282960"/>
          </a:xfrm>
          <a:prstGeom prst="rect">
            <a:avLst/>
          </a:prstGeom>
          <a:ln>
            <a:noFill/>
          </a:ln>
        </p:spPr>
      </p:pic>
      <p:pic>
        <p:nvPicPr>
          <p:cNvPr id="1018" name="Picture 6"/>
          <p:cNvPicPr/>
          <p:nvPr/>
        </p:nvPicPr>
        <p:blipFill>
          <a:blip r:embed="rId5"/>
          <a:stretch/>
        </p:blipFill>
        <p:spPr>
          <a:xfrm>
            <a:off x="363240" y="5020920"/>
            <a:ext cx="3929760" cy="2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 &lt;- function(y){ as.numeric(c((y==s1),(y==s2))) }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Picture 3"/>
          <p:cNvPicPr/>
          <p:nvPr/>
        </p:nvPicPr>
        <p:blipFill>
          <a:blip r:embed="rId2"/>
          <a:stretch/>
        </p:blipFill>
        <p:spPr>
          <a:xfrm>
            <a:off x="44280" y="1030680"/>
            <a:ext cx="9086040" cy="2893320"/>
          </a:xfrm>
          <a:prstGeom prst="rect">
            <a:avLst/>
          </a:prstGeom>
          <a:ln>
            <a:noFill/>
          </a:ln>
        </p:spPr>
      </p:pic>
      <p:pic>
        <p:nvPicPr>
          <p:cNvPr id="1020" name="Picture 5"/>
          <p:cNvPicPr/>
          <p:nvPr/>
        </p:nvPicPr>
        <p:blipFill>
          <a:blip r:embed="rId3"/>
          <a:stretch/>
        </p:blipFill>
        <p:spPr>
          <a:xfrm>
            <a:off x="-12960" y="4850640"/>
            <a:ext cx="9143640" cy="1698840"/>
          </a:xfrm>
          <a:prstGeom prst="rect">
            <a:avLst/>
          </a:prstGeom>
          <a:ln>
            <a:noFill/>
          </a:ln>
        </p:spPr>
      </p:pic>
      <p:sp>
        <p:nvSpPr>
          <p:cNvPr id="1021" name="CustomShape 1"/>
          <p:cNvSpPr/>
          <p:nvPr/>
        </p:nvSpPr>
        <p:spPr>
          <a:xfrm>
            <a:off x="454320" y="230760"/>
            <a:ext cx="3256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Finally, the totals are: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22" name="CustomShape 2"/>
          <p:cNvSpPr/>
          <p:nvPr/>
        </p:nvSpPr>
        <p:spPr>
          <a:xfrm rot="10800000">
            <a:off x="3491655" y="1828860"/>
            <a:ext cx="489240" cy="2124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3" name="CustomShape 3"/>
          <p:cNvSpPr/>
          <p:nvPr/>
        </p:nvSpPr>
        <p:spPr>
          <a:xfrm rot="10800000">
            <a:off x="3208755" y="5432070"/>
            <a:ext cx="489240" cy="1116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4" name="CustomShape 4"/>
          <p:cNvSpPr/>
          <p:nvPr/>
        </p:nvSpPr>
        <p:spPr>
          <a:xfrm>
            <a:off x="1144080" y="2434320"/>
            <a:ext cx="24386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“Normalizer” for log pseudo-likelihood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25" name="CustomShape 5"/>
          <p:cNvSpPr/>
          <p:nvPr/>
        </p:nvSpPr>
        <p:spPr>
          <a:xfrm>
            <a:off x="759537" y="5682600"/>
            <a:ext cx="24386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“Normalizer” for log likelihood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26" name="CustomShape 6"/>
          <p:cNvSpPr/>
          <p:nvPr/>
        </p:nvSpPr>
        <p:spPr>
          <a:xfrm>
            <a:off x="4682880" y="458640"/>
            <a:ext cx="3849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“Energy” for log pseudo-likelihood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7" name="CustomShape 7"/>
          <p:cNvSpPr/>
          <p:nvPr/>
        </p:nvSpPr>
        <p:spPr>
          <a:xfrm>
            <a:off x="4689720" y="4344840"/>
            <a:ext cx="3849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“Energy” for log 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8" name="CustomShape 8"/>
          <p:cNvSpPr/>
          <p:nvPr/>
        </p:nvSpPr>
        <p:spPr>
          <a:xfrm rot="16200000">
            <a:off x="6431400" y="-1520280"/>
            <a:ext cx="326880" cy="5070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9" name="CustomShape 9"/>
          <p:cNvSpPr/>
          <p:nvPr/>
        </p:nvSpPr>
        <p:spPr>
          <a:xfrm rot="16200000">
            <a:off x="6127200" y="2239560"/>
            <a:ext cx="326880" cy="52491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30" name="Picture 12"/>
          <p:cNvPicPr/>
          <p:nvPr/>
        </p:nvPicPr>
        <p:blipFill>
          <a:blip r:embed="rId4"/>
          <a:srcRect l="9994" t="11459" r="11972" b="11502"/>
          <a:stretch/>
        </p:blipFill>
        <p:spPr>
          <a:xfrm>
            <a:off x="260280" y="3380400"/>
            <a:ext cx="1437480" cy="111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/>
      <p:bldP spid="1026" grpId="0"/>
      <p:bldP spid="102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ustomShape 1"/>
          <p:cNvSpPr/>
          <p:nvPr/>
        </p:nvSpPr>
        <p:spPr>
          <a:xfrm>
            <a:off x="601560" y="232200"/>
            <a:ext cx="7799760" cy="81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We can visualize the sample likelihood vs. pseudo-likelihood for a model with only two parameters. Consider: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032" name="Group 2"/>
          <p:cNvGrpSpPr/>
          <p:nvPr/>
        </p:nvGrpSpPr>
        <p:grpSpPr>
          <a:xfrm>
            <a:off x="2398320" y="1795680"/>
            <a:ext cx="3310560" cy="1027800"/>
            <a:chOff x="2398320" y="1795680"/>
            <a:chExt cx="3310560" cy="1027800"/>
          </a:xfrm>
        </p:grpSpPr>
        <p:grpSp>
          <p:nvGrpSpPr>
            <p:cNvPr id="1033" name="Group 3"/>
            <p:cNvGrpSpPr/>
            <p:nvPr/>
          </p:nvGrpSpPr>
          <p:grpSpPr>
            <a:xfrm>
              <a:off x="4780800" y="1818720"/>
              <a:ext cx="928080" cy="1004760"/>
              <a:chOff x="4780800" y="1818720"/>
              <a:chExt cx="928080" cy="1004760"/>
            </a:xfrm>
          </p:grpSpPr>
          <p:sp>
            <p:nvSpPr>
              <p:cNvPr id="1034" name="CustomShape 4"/>
              <p:cNvSpPr/>
              <p:nvPr/>
            </p:nvSpPr>
            <p:spPr>
              <a:xfrm>
                <a:off x="4780800" y="19051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35" name="CustomShape 5"/>
              <p:cNvSpPr/>
              <p:nvPr/>
            </p:nvSpPr>
            <p:spPr>
              <a:xfrm>
                <a:off x="5063040" y="18187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036" name="Group 6"/>
            <p:cNvGrpSpPr/>
            <p:nvPr/>
          </p:nvGrpSpPr>
          <p:grpSpPr>
            <a:xfrm>
              <a:off x="2398320" y="1795680"/>
              <a:ext cx="914040" cy="1025640"/>
              <a:chOff x="2398320" y="1795680"/>
              <a:chExt cx="914040" cy="1025640"/>
            </a:xfrm>
          </p:grpSpPr>
          <p:sp>
            <p:nvSpPr>
              <p:cNvPr id="1037" name="CustomShape 7"/>
              <p:cNvSpPr/>
              <p:nvPr/>
            </p:nvSpPr>
            <p:spPr>
              <a:xfrm>
                <a:off x="2398320" y="1907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38" name="CustomShape 8"/>
              <p:cNvSpPr/>
              <p:nvPr/>
            </p:nvSpPr>
            <p:spPr>
              <a:xfrm>
                <a:off x="2648160" y="179568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039" name="Line 9"/>
            <p:cNvSpPr/>
            <p:nvPr/>
          </p:nvSpPr>
          <p:spPr>
            <a:xfrm>
              <a:off x="3312720" y="236196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040" name="Picture 18"/>
          <p:cNvPicPr/>
          <p:nvPr/>
        </p:nvPicPr>
        <p:blipFill>
          <a:blip r:embed="rId2"/>
          <a:stretch/>
        </p:blipFill>
        <p:spPr>
          <a:xfrm>
            <a:off x="5752080" y="1347840"/>
            <a:ext cx="3202920" cy="247320"/>
          </a:xfrm>
          <a:prstGeom prst="rect">
            <a:avLst/>
          </a:prstGeom>
          <a:ln>
            <a:noFill/>
          </a:ln>
        </p:spPr>
      </p:pic>
      <p:pic>
        <p:nvPicPr>
          <p:cNvPr id="1041" name="Picture 1"/>
          <p:cNvPicPr/>
          <p:nvPr/>
        </p:nvPicPr>
        <p:blipFill>
          <a:blip r:embed="rId3"/>
          <a:stretch/>
        </p:blipFill>
        <p:spPr>
          <a:xfrm>
            <a:off x="2879280" y="1211760"/>
            <a:ext cx="1948320" cy="672480"/>
          </a:xfrm>
          <a:prstGeom prst="rect">
            <a:avLst/>
          </a:prstGeom>
          <a:ln>
            <a:noFill/>
          </a:ln>
        </p:spPr>
      </p:pic>
      <p:pic>
        <p:nvPicPr>
          <p:cNvPr id="1042" name="Picture 25"/>
          <p:cNvPicPr/>
          <p:nvPr/>
        </p:nvPicPr>
        <p:blipFill>
          <a:blip r:embed="rId4"/>
          <a:stretch/>
        </p:blipFill>
        <p:spPr>
          <a:xfrm>
            <a:off x="4580280" y="2965320"/>
            <a:ext cx="1193040" cy="657000"/>
          </a:xfrm>
          <a:prstGeom prst="rect">
            <a:avLst/>
          </a:prstGeom>
          <a:ln>
            <a:noFill/>
          </a:ln>
        </p:spPr>
      </p:pic>
      <p:pic>
        <p:nvPicPr>
          <p:cNvPr id="1043" name="Picture 26"/>
          <p:cNvPicPr/>
          <p:nvPr/>
        </p:nvPicPr>
        <p:blipFill>
          <a:blip r:embed="rId5"/>
          <a:stretch/>
        </p:blipFill>
        <p:spPr>
          <a:xfrm>
            <a:off x="2216520" y="2957040"/>
            <a:ext cx="1237320" cy="689760"/>
          </a:xfrm>
          <a:prstGeom prst="rect">
            <a:avLst/>
          </a:prstGeom>
          <a:ln>
            <a:noFill/>
          </a:ln>
        </p:spPr>
      </p:pic>
      <p:sp>
        <p:nvSpPr>
          <p:cNvPr id="1044" name="CustomShape 10"/>
          <p:cNvSpPr/>
          <p:nvPr/>
        </p:nvSpPr>
        <p:spPr>
          <a:xfrm>
            <a:off x="876960" y="4071600"/>
            <a:ext cx="7799760" cy="22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From a sample of size 25 and known values for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(see R code of next slide):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Compute the -log pseudo-likelihood and -log likelihood surfaces, and render them in 3D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Pin point the approximate minimum of both surfaces and compare to the true    values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45" name="Picture 10"/>
          <p:cNvPicPr/>
          <p:nvPr/>
        </p:nvPicPr>
        <p:blipFill>
          <a:blip r:embed="rId6"/>
          <a:stretch/>
        </p:blipFill>
        <p:spPr>
          <a:xfrm>
            <a:off x="5921640" y="4190400"/>
            <a:ext cx="133920" cy="183600"/>
          </a:xfrm>
          <a:prstGeom prst="rect">
            <a:avLst/>
          </a:prstGeom>
          <a:ln>
            <a:noFill/>
          </a:ln>
        </p:spPr>
      </p:pic>
      <p:pic>
        <p:nvPicPr>
          <p:cNvPr id="1046" name="Picture 20"/>
          <p:cNvPicPr/>
          <p:nvPr/>
        </p:nvPicPr>
        <p:blipFill>
          <a:blip r:embed="rId6"/>
          <a:stretch/>
        </p:blipFill>
        <p:spPr>
          <a:xfrm>
            <a:off x="2277360" y="5851080"/>
            <a:ext cx="133920" cy="18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89600" y="34560"/>
            <a:ext cx="4497120" cy="52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Let’s assign the “true”    to be: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48" name="Picture 4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3219240" y="176461"/>
            <a:ext cx="128016" cy="166323"/>
          </a:xfrm>
          <a:prstGeom prst="rect">
            <a:avLst/>
          </a:prstGeom>
          <a:ln>
            <a:noFill/>
          </a:ln>
        </p:spPr>
      </p:pic>
      <p:sp>
        <p:nvSpPr>
          <p:cNvPr id="1049" name="CustomShape 2"/>
          <p:cNvSpPr/>
          <p:nvPr/>
        </p:nvSpPr>
        <p:spPr>
          <a:xfrm>
            <a:off x="489600" y="44460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reproducibility, lets get a sample of configurations with seed = 1.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0" name="CustomShape 3"/>
          <p:cNvSpPr/>
          <p:nvPr/>
        </p:nvSpPr>
        <p:spPr>
          <a:xfrm>
            <a:off x="277920" y="865080"/>
            <a:ext cx="863784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lets get a sample of configurations from a "true"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The "true" theta is: (1.098612, -0.7096765) which translates to the potentials below.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node pots: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 &lt;- c(3,1)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PsiB &lt;- c(3,1)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edge pots: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PsiAB &lt;-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c(3, 6.1),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c(6.1, 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known.model$node.pot[1,]  &lt;- PsiA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known.model$node.pot[2,]  &lt;- PsiB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51" name="Picture 8"/>
          <p:cNvPicPr/>
          <p:nvPr/>
        </p:nvPicPr>
        <p:blipFill>
          <a:blip r:embed="rId3"/>
          <a:stretch/>
        </p:blipFill>
        <p:spPr>
          <a:xfrm>
            <a:off x="3884760" y="2314440"/>
            <a:ext cx="4554360" cy="4074840"/>
          </a:xfrm>
          <a:prstGeom prst="rect">
            <a:avLst/>
          </a:prstGeom>
          <a:ln>
            <a:noFill/>
          </a:ln>
        </p:spPr>
      </p:pic>
      <p:pic>
        <p:nvPicPr>
          <p:cNvPr id="1052" name="Picture 9"/>
          <p:cNvPicPr/>
          <p:nvPr/>
        </p:nvPicPr>
        <p:blipFill>
          <a:blip r:embed="rId4"/>
          <a:stretch/>
        </p:blipFill>
        <p:spPr>
          <a:xfrm>
            <a:off x="4178520" y="132120"/>
            <a:ext cx="4181400" cy="28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ustomShape 1"/>
          <p:cNvSpPr/>
          <p:nvPr/>
        </p:nvSpPr>
        <p:spPr>
          <a:xfrm>
            <a:off x="489600" y="44460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-log pseudo-likelihood and -log likelihood surface calculations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4" name="CustomShape 2"/>
          <p:cNvSpPr/>
          <p:nvPr/>
        </p:nvSpPr>
        <p:spPr>
          <a:xfrm>
            <a:off x="277920" y="931320"/>
            <a:ext cx="8637840" cy="50184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library(rgl)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that we instantiated the theta we intended: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log(known.model$node.pot)                         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theta1??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l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og(known.model$edge.pot[[1]]) - max(log(known.model$edge.pot[[1]]))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theta2??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Set up a grid of theta's over which to compute the sample log pseudolikelihood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and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theta1 &lt;- seq(from =   0.0, to=2.5, by = 0.05)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theta2 &lt;- seq(from =  -2.0, to=1.0, by = 0.05)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theta.grid &lt;- as.matrix(expand.grid(theta1,theta2))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dim(theta.grid)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Compute the sample log pseudolikelihoods and likelihoods over the theta grid: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neg.log.psls  &lt;- array(NA, nrow(theta.grid))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neg.log.lik   &lt;- array(NA, nrow(theta.grid))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fit$par.stat &lt;- mrf.stat(crf = fit, instances = samps)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Needed for log likelihood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1:nrow(theta.grid))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print(i)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theta.i          &lt;- theta.grid[i,]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neg.log.psls[i]  &lt;- neglogpseudolik(par = theta.i,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conditional.energy.function.type = "feature",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ff = f0,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neg.log.lik[i]   &lt;- negloglik(par = theta.i,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infer.method = infer.exact,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CustomShape 1"/>
          <p:cNvSpPr/>
          <p:nvPr/>
        </p:nvSpPr>
        <p:spPr>
          <a:xfrm>
            <a:off x="476280" y="35208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Pinpoint the minima of -log pseudo-likelihood and -log likelihood surfaces: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6" name="CustomShape 2"/>
          <p:cNvSpPr/>
          <p:nvPr/>
        </p:nvSpPr>
        <p:spPr>
          <a:xfrm>
            <a:off x="277920" y="931320"/>
            <a:ext cx="8637840" cy="50184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Locate the rough minima of the surfaces: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min.idx.plk &lt;- which(neg.log.psls == min(neg.log.psls))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min.idx.lik &lt;- which(neg.log.lik == min(neg.log.lik))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Plot the sample pseudo-likelihood over the theta grid and the rough minimum: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open3d()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plot3d(theta.grid[,1], theta.grid[,2], neg.log.psls, xlab="theta1", ylab="theta2", zlab="", 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main=”log pseudo-lik")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text3d(theta.grid[min.idx.plk,1], theta.grid[min.idx.plk,2], neg.log.psls[min.idx.plk],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lines3d(c(theta.grid[min.idx.plk,1],theta.grid[min.idx.plk,1]),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c(theta.grid[min.idx.plk,2],theta.grid[min.idx.plk,2]),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c(neg.log.psls[min.idx.plk], max(neg.log.psls)))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text3d(theta.grid[min.idx.plk,1], theta.grid[min.idx.plk,2], max(neg.log.psls),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Plot the sample likelihood over the theta grid and the rough minimum: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open3d()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plot3d(theta.grid[,1], theta.grid[,2], neg.log.lik, xlab="theta1", ylab="theta2", zlab="", main="negloglik")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text3d(theta.grid[min.idx.lik,1], theta.grid[min.idx.lik,2], neg.log.lik[min.idx.lik],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lines3d(c(theta.grid[min.idx.lik,1],theta.grid[min.idx.lik,1]),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c(theta.grid[min.idx.lik,2],theta.grid[min.idx.lik,2]),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c(neg.log.lik[min.idx.lik], max(neg.log.lik)))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text3d(theta.grid[min.idx.lik,1], theta.grid[min.idx.lik,2], max(neg.log.lik),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"min”)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Picture 1"/>
          <p:cNvPicPr/>
          <p:nvPr/>
        </p:nvPicPr>
        <p:blipFill>
          <a:blip r:embed="rId2"/>
          <a:stretch/>
        </p:blipFill>
        <p:spPr>
          <a:xfrm>
            <a:off x="0" y="1206360"/>
            <a:ext cx="9143640" cy="4435920"/>
          </a:xfrm>
          <a:prstGeom prst="rect">
            <a:avLst/>
          </a:prstGeom>
          <a:ln>
            <a:noFill/>
          </a:ln>
        </p:spPr>
      </p:pic>
      <p:sp>
        <p:nvSpPr>
          <p:cNvPr id="1058" name="CustomShape 1"/>
          <p:cNvSpPr/>
          <p:nvPr/>
        </p:nvSpPr>
        <p:spPr>
          <a:xfrm flipH="1" flipV="1">
            <a:off x="1970280" y="4471560"/>
            <a:ext cx="2195640" cy="142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9" name="CustomShape 2"/>
          <p:cNvSpPr/>
          <p:nvPr/>
        </p:nvSpPr>
        <p:spPr>
          <a:xfrm flipV="1">
            <a:off x="4775400" y="4305960"/>
            <a:ext cx="2255400" cy="1587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60" name="CustomShape 3"/>
          <p:cNvSpPr/>
          <p:nvPr/>
        </p:nvSpPr>
        <p:spPr>
          <a:xfrm>
            <a:off x="682920" y="515520"/>
            <a:ext cx="316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pseudo-likelihood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1" name="CustomShape 4"/>
          <p:cNvSpPr/>
          <p:nvPr/>
        </p:nvSpPr>
        <p:spPr>
          <a:xfrm>
            <a:off x="5757480" y="509760"/>
            <a:ext cx="2407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2" name="CustomShape 5"/>
          <p:cNvSpPr/>
          <p:nvPr/>
        </p:nvSpPr>
        <p:spPr>
          <a:xfrm>
            <a:off x="17640" y="5847480"/>
            <a:ext cx="514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Rough minimum turned out to occur in the same spot: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063" name="Picture 12"/>
          <p:cNvPicPr/>
          <p:nvPr/>
        </p:nvPicPr>
        <p:blipFill>
          <a:blip r:embed="rId3"/>
          <a:stretch/>
        </p:blipFill>
        <p:spPr>
          <a:xfrm>
            <a:off x="5152680" y="5883120"/>
            <a:ext cx="1979280" cy="311760"/>
          </a:xfrm>
          <a:prstGeom prst="rect">
            <a:avLst/>
          </a:prstGeom>
          <a:ln>
            <a:noFill/>
          </a:ln>
        </p:spPr>
      </p:pic>
      <p:pic>
        <p:nvPicPr>
          <p:cNvPr id="1064" name="Picture 13"/>
          <p:cNvPicPr/>
          <p:nvPr/>
        </p:nvPicPr>
        <p:blipFill>
          <a:blip r:embed="rId4"/>
          <a:stretch/>
        </p:blipFill>
        <p:spPr>
          <a:xfrm>
            <a:off x="5162760" y="6334560"/>
            <a:ext cx="3042720" cy="290160"/>
          </a:xfrm>
          <a:prstGeom prst="rect">
            <a:avLst/>
          </a:prstGeom>
          <a:ln>
            <a:noFill/>
          </a:ln>
        </p:spPr>
      </p:pic>
      <p:sp>
        <p:nvSpPr>
          <p:cNvPr id="1065" name="CustomShape 6"/>
          <p:cNvSpPr/>
          <p:nvPr/>
        </p:nvSpPr>
        <p:spPr>
          <a:xfrm>
            <a:off x="1818360" y="6266160"/>
            <a:ext cx="3317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Note, the true parameter vector is: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/>
      <p:bldP spid="106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442800" y="1147320"/>
            <a:ext cx="7799760" cy="10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Now lets work on the gradient of the log pseudo-likelihood.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67" name="CustomShape 2"/>
          <p:cNvSpPr/>
          <p:nvPr/>
        </p:nvSpPr>
        <p:spPr>
          <a:xfrm>
            <a:off x="860040" y="196596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It’s really advantageous to have this when we optimize the parameters with it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8" name="Picture 5"/>
          <p:cNvPicPr/>
          <p:nvPr/>
        </p:nvPicPr>
        <p:blipFill>
          <a:blip r:embed="rId2"/>
          <a:stretch/>
        </p:blipFill>
        <p:spPr>
          <a:xfrm>
            <a:off x="1488960" y="3798360"/>
            <a:ext cx="6609600" cy="820800"/>
          </a:xfrm>
          <a:prstGeom prst="rect">
            <a:avLst/>
          </a:prstGeom>
          <a:ln>
            <a:noFill/>
          </a:ln>
        </p:spPr>
      </p:pic>
      <p:sp>
        <p:nvSpPr>
          <p:cNvPr id="1069" name="CustomShape 3"/>
          <p:cNvSpPr/>
          <p:nvPr/>
        </p:nvSpPr>
        <p:spPr>
          <a:xfrm>
            <a:off x="860040" y="289980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I.E. Given a sample and considering the (pseudo-likelihood) approximation: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70" name="Picture 8"/>
          <p:cNvPicPr/>
          <p:nvPr/>
        </p:nvPicPr>
        <p:blipFill>
          <a:blip r:embed="rId3"/>
          <a:stretch/>
        </p:blipFill>
        <p:spPr>
          <a:xfrm>
            <a:off x="4051080" y="5308560"/>
            <a:ext cx="2311200" cy="495000"/>
          </a:xfrm>
          <a:prstGeom prst="rect">
            <a:avLst/>
          </a:prstGeom>
          <a:ln>
            <a:noFill/>
          </a:ln>
        </p:spPr>
      </p:pic>
      <p:sp>
        <p:nvSpPr>
          <p:cNvPr id="1071" name="CustomShape 4"/>
          <p:cNvSpPr/>
          <p:nvPr/>
        </p:nvSpPr>
        <p:spPr>
          <a:xfrm>
            <a:off x="2157480" y="5187960"/>
            <a:ext cx="177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Determine: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72" name="CustomShape 5"/>
          <p:cNvSpPr/>
          <p:nvPr/>
        </p:nvSpPr>
        <p:spPr>
          <a:xfrm>
            <a:off x="1017360" y="277920"/>
            <a:ext cx="7389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Gradient of the Log Pseudo-Likelihood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icture 5"/>
          <p:cNvPicPr/>
          <p:nvPr/>
        </p:nvPicPr>
        <p:blipFill>
          <a:blip r:embed="rId2"/>
          <a:stretch/>
        </p:blipFill>
        <p:spPr>
          <a:xfrm>
            <a:off x="721800" y="518040"/>
            <a:ext cx="6609600" cy="820800"/>
          </a:xfrm>
          <a:prstGeom prst="rect">
            <a:avLst/>
          </a:prstGeom>
          <a:ln>
            <a:noFill/>
          </a:ln>
        </p:spPr>
      </p:pic>
      <p:pic>
        <p:nvPicPr>
          <p:cNvPr id="1074" name="Picture 6"/>
          <p:cNvPicPr/>
          <p:nvPr/>
        </p:nvPicPr>
        <p:blipFill>
          <a:blip r:embed="rId3"/>
          <a:stretch/>
        </p:blipFill>
        <p:spPr>
          <a:xfrm>
            <a:off x="842040" y="1838880"/>
            <a:ext cx="1002960" cy="671400"/>
          </a:xfrm>
          <a:prstGeom prst="rect">
            <a:avLst/>
          </a:prstGeom>
          <a:ln>
            <a:noFill/>
          </a:ln>
        </p:spPr>
      </p:pic>
      <p:pic>
        <p:nvPicPr>
          <p:cNvPr id="1075" name="Picture 7"/>
          <p:cNvPicPr/>
          <p:nvPr/>
        </p:nvPicPr>
        <p:blipFill>
          <a:blip r:embed="rId4"/>
          <a:stretch/>
        </p:blipFill>
        <p:spPr>
          <a:xfrm>
            <a:off x="2120400" y="1738440"/>
            <a:ext cx="5873760" cy="842400"/>
          </a:xfrm>
          <a:prstGeom prst="rect">
            <a:avLst/>
          </a:prstGeom>
          <a:ln>
            <a:noFill/>
          </a:ln>
        </p:spPr>
      </p:pic>
      <p:pic>
        <p:nvPicPr>
          <p:cNvPr id="1076" name="Picture 12"/>
          <p:cNvPicPr/>
          <p:nvPr/>
        </p:nvPicPr>
        <p:blipFill>
          <a:blip r:embed="rId5"/>
          <a:stretch/>
        </p:blipFill>
        <p:spPr>
          <a:xfrm>
            <a:off x="909000" y="3268080"/>
            <a:ext cx="1917360" cy="606240"/>
          </a:xfrm>
          <a:prstGeom prst="rect">
            <a:avLst/>
          </a:prstGeom>
          <a:ln>
            <a:noFill/>
          </a:ln>
        </p:spPr>
      </p:pic>
      <p:pic>
        <p:nvPicPr>
          <p:cNvPr id="1077" name="Picture 14"/>
          <p:cNvPicPr/>
          <p:nvPr/>
        </p:nvPicPr>
        <p:blipFill>
          <a:blip r:embed="rId6"/>
          <a:stretch/>
        </p:blipFill>
        <p:spPr>
          <a:xfrm>
            <a:off x="869040" y="6080400"/>
            <a:ext cx="2118960" cy="573840"/>
          </a:xfrm>
          <a:prstGeom prst="rect">
            <a:avLst/>
          </a:prstGeom>
          <a:ln>
            <a:noFill/>
          </a:ln>
        </p:spPr>
      </p:pic>
      <p:pic>
        <p:nvPicPr>
          <p:cNvPr id="1078" name="Picture 15"/>
          <p:cNvPicPr/>
          <p:nvPr/>
        </p:nvPicPr>
        <p:blipFill>
          <a:blip r:embed="rId7"/>
          <a:stretch/>
        </p:blipFill>
        <p:spPr>
          <a:xfrm>
            <a:off x="3195000" y="6120720"/>
            <a:ext cx="2633400" cy="592200"/>
          </a:xfrm>
          <a:prstGeom prst="rect">
            <a:avLst/>
          </a:prstGeom>
          <a:ln>
            <a:noFill/>
          </a:ln>
        </p:spPr>
      </p:pic>
      <p:sp>
        <p:nvSpPr>
          <p:cNvPr id="1079" name="Line 1"/>
          <p:cNvSpPr/>
          <p:nvPr/>
        </p:nvSpPr>
        <p:spPr>
          <a:xfrm>
            <a:off x="3047760" y="2581200"/>
            <a:ext cx="18716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0" name="CustomShape 2"/>
          <p:cNvSpPr/>
          <p:nvPr/>
        </p:nvSpPr>
        <p:spPr>
          <a:xfrm flipH="1">
            <a:off x="2365560" y="2581200"/>
            <a:ext cx="1577160" cy="68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1" name="Line 3"/>
          <p:cNvSpPr/>
          <p:nvPr/>
        </p:nvSpPr>
        <p:spPr>
          <a:xfrm>
            <a:off x="5587920" y="2581200"/>
            <a:ext cx="225900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2" name="Line 4"/>
          <p:cNvSpPr/>
          <p:nvPr/>
        </p:nvSpPr>
        <p:spPr>
          <a:xfrm>
            <a:off x="6764400" y="2581200"/>
            <a:ext cx="360" cy="226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3" name="Line 5"/>
          <p:cNvSpPr/>
          <p:nvPr/>
        </p:nvSpPr>
        <p:spPr>
          <a:xfrm>
            <a:off x="6764400" y="2807280"/>
            <a:ext cx="1938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4" name="Line 6"/>
          <p:cNvSpPr/>
          <p:nvPr/>
        </p:nvSpPr>
        <p:spPr>
          <a:xfrm>
            <a:off x="8702640" y="2807280"/>
            <a:ext cx="360" cy="28245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5" name="CustomShape 7"/>
          <p:cNvSpPr/>
          <p:nvPr/>
        </p:nvSpPr>
        <p:spPr>
          <a:xfrm flipH="1">
            <a:off x="3195000" y="5632200"/>
            <a:ext cx="5507280" cy="44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6" name="CustomShape 8"/>
          <p:cNvSpPr/>
          <p:nvPr/>
        </p:nvSpPr>
        <p:spPr>
          <a:xfrm>
            <a:off x="7293960" y="6170040"/>
            <a:ext cx="11329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Next slide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87" name="CustomShape 9"/>
          <p:cNvSpPr/>
          <p:nvPr/>
        </p:nvSpPr>
        <p:spPr>
          <a:xfrm>
            <a:off x="6111360" y="6342120"/>
            <a:ext cx="962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88" name="Picture 2"/>
          <p:cNvPicPr/>
          <p:nvPr/>
        </p:nvPicPr>
        <p:blipFill>
          <a:blip r:embed="rId8"/>
          <a:stretch/>
        </p:blipFill>
        <p:spPr>
          <a:xfrm>
            <a:off x="2988360" y="3268080"/>
            <a:ext cx="5063040" cy="684720"/>
          </a:xfrm>
          <a:prstGeom prst="rect">
            <a:avLst/>
          </a:prstGeom>
          <a:ln>
            <a:noFill/>
          </a:ln>
        </p:spPr>
      </p:pic>
      <p:pic>
        <p:nvPicPr>
          <p:cNvPr id="1089" name="Picture 4"/>
          <p:cNvPicPr/>
          <p:nvPr/>
        </p:nvPicPr>
        <p:blipFill>
          <a:blip r:embed="rId9"/>
          <a:stretch/>
        </p:blipFill>
        <p:spPr>
          <a:xfrm>
            <a:off x="3003480" y="4113720"/>
            <a:ext cx="1300680" cy="308520"/>
          </a:xfrm>
          <a:prstGeom prst="rect">
            <a:avLst/>
          </a:prstGeom>
          <a:ln>
            <a:noFill/>
          </a:ln>
        </p:spPr>
      </p:pic>
      <p:sp>
        <p:nvSpPr>
          <p:cNvPr id="1090" name="CustomShape 10"/>
          <p:cNvSpPr/>
          <p:nvPr/>
        </p:nvSpPr>
        <p:spPr>
          <a:xfrm>
            <a:off x="4470393" y="3843853"/>
            <a:ext cx="343548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A little extra notation to indicate the survivors are all associated with node </a:t>
            </a:r>
            <a:r>
              <a:rPr lang="en-US" sz="16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91" name="CustomShape 11"/>
          <p:cNvSpPr/>
          <p:nvPr/>
        </p:nvSpPr>
        <p:spPr>
          <a:xfrm>
            <a:off x="3677313" y="3989293"/>
            <a:ext cx="360" cy="22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2" name="CustomShape 12"/>
          <p:cNvSpPr/>
          <p:nvPr/>
        </p:nvSpPr>
        <p:spPr>
          <a:xfrm>
            <a:off x="205200" y="4458960"/>
            <a:ext cx="5905800" cy="8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The number of times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6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appears in the expression for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600" b="1" strike="noStrike" spc="-1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). </a:t>
            </a:r>
            <a:r>
              <a:rPr lang="en-US" sz="16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there are no parameters shared between nodes and edges and edges and edges then these will be 1 or 0, i.e.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093" name="Picture 36"/>
          <p:cNvPicPr/>
          <p:nvPr/>
        </p:nvPicPr>
        <p:blipFill>
          <a:blip r:embed="rId10"/>
          <a:stretch/>
        </p:blipFill>
        <p:spPr>
          <a:xfrm>
            <a:off x="3518280" y="5039280"/>
            <a:ext cx="1910160" cy="241920"/>
          </a:xfrm>
          <a:prstGeom prst="rect">
            <a:avLst/>
          </a:prstGeom>
          <a:ln>
            <a:noFill/>
          </a:ln>
        </p:spPr>
      </p:pic>
      <p:sp>
        <p:nvSpPr>
          <p:cNvPr id="1094" name="CustomShape 13"/>
          <p:cNvSpPr/>
          <p:nvPr/>
        </p:nvSpPr>
        <p:spPr>
          <a:xfrm rot="10800000">
            <a:off x="2461380" y="4087305"/>
            <a:ext cx="460080" cy="3085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5" name="Line 14"/>
          <p:cNvSpPr/>
          <p:nvPr/>
        </p:nvSpPr>
        <p:spPr>
          <a:xfrm>
            <a:off x="3676953" y="3989293"/>
            <a:ext cx="8715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6" name="Line 15"/>
          <p:cNvSpPr/>
          <p:nvPr/>
        </p:nvSpPr>
        <p:spPr>
          <a:xfrm>
            <a:off x="2448675" y="3928359"/>
            <a:ext cx="360" cy="3042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" grpId="0"/>
      <p:bldP spid="1090" grpId="0"/>
      <p:bldP spid="109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icture 3"/>
          <p:cNvPicPr/>
          <p:nvPr/>
        </p:nvPicPr>
        <p:blipFill>
          <a:blip r:embed="rId2"/>
          <a:stretch/>
        </p:blipFill>
        <p:spPr>
          <a:xfrm>
            <a:off x="794520" y="603360"/>
            <a:ext cx="2118960" cy="573840"/>
          </a:xfrm>
          <a:prstGeom prst="rect">
            <a:avLst/>
          </a:prstGeom>
          <a:ln>
            <a:noFill/>
          </a:ln>
        </p:spPr>
      </p:pic>
      <p:pic>
        <p:nvPicPr>
          <p:cNvPr id="1098" name="Picture 4"/>
          <p:cNvPicPr/>
          <p:nvPr/>
        </p:nvPicPr>
        <p:blipFill>
          <a:blip r:embed="rId3"/>
          <a:stretch/>
        </p:blipFill>
        <p:spPr>
          <a:xfrm>
            <a:off x="3120480" y="643680"/>
            <a:ext cx="2633400" cy="592200"/>
          </a:xfrm>
          <a:prstGeom prst="rect">
            <a:avLst/>
          </a:prstGeom>
          <a:ln>
            <a:noFill/>
          </a:ln>
        </p:spPr>
      </p:pic>
      <p:pic>
        <p:nvPicPr>
          <p:cNvPr id="1099" name="Picture 6"/>
          <p:cNvPicPr/>
          <p:nvPr/>
        </p:nvPicPr>
        <p:blipFill>
          <a:blip r:embed="rId4"/>
          <a:stretch/>
        </p:blipFill>
        <p:spPr>
          <a:xfrm>
            <a:off x="1200960" y="1762560"/>
            <a:ext cx="1338480" cy="544680"/>
          </a:xfrm>
          <a:prstGeom prst="rect">
            <a:avLst/>
          </a:prstGeom>
          <a:ln>
            <a:noFill/>
          </a:ln>
        </p:spPr>
      </p:pic>
      <p:sp>
        <p:nvSpPr>
          <p:cNvPr id="1100" name="Line 1"/>
          <p:cNvSpPr/>
          <p:nvPr/>
        </p:nvSpPr>
        <p:spPr>
          <a:xfrm>
            <a:off x="4402080" y="1289520"/>
            <a:ext cx="1338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1" name="CustomShape 2"/>
          <p:cNvSpPr/>
          <p:nvPr/>
        </p:nvSpPr>
        <p:spPr>
          <a:xfrm flipH="1">
            <a:off x="1989720" y="1289880"/>
            <a:ext cx="3168360" cy="49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2" name="CustomShape 3"/>
          <p:cNvSpPr/>
          <p:nvPr/>
        </p:nvSpPr>
        <p:spPr>
          <a:xfrm>
            <a:off x="146160" y="878400"/>
            <a:ext cx="51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03" name="Picture 11"/>
          <p:cNvPicPr/>
          <p:nvPr/>
        </p:nvPicPr>
        <p:blipFill>
          <a:blip r:embed="rId5"/>
          <a:stretch/>
        </p:blipFill>
        <p:spPr>
          <a:xfrm>
            <a:off x="2671920" y="1683720"/>
            <a:ext cx="2658960" cy="753120"/>
          </a:xfrm>
          <a:prstGeom prst="rect">
            <a:avLst/>
          </a:prstGeom>
          <a:ln>
            <a:noFill/>
          </a:ln>
        </p:spPr>
      </p:pic>
      <p:sp>
        <p:nvSpPr>
          <p:cNvPr id="1104" name="CustomShape 4"/>
          <p:cNvSpPr/>
          <p:nvPr/>
        </p:nvSpPr>
        <p:spPr>
          <a:xfrm>
            <a:off x="6624360" y="5415120"/>
            <a:ext cx="396360" cy="765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5" name="CustomShape 5"/>
          <p:cNvSpPr/>
          <p:nvPr/>
        </p:nvSpPr>
        <p:spPr>
          <a:xfrm>
            <a:off x="6981480" y="5610240"/>
            <a:ext cx="1940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for Ising-like models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106" name="Picture 14"/>
          <p:cNvPicPr/>
          <p:nvPr/>
        </p:nvPicPr>
        <p:blipFill>
          <a:blip r:embed="rId6"/>
          <a:stretch/>
        </p:blipFill>
        <p:spPr>
          <a:xfrm>
            <a:off x="2539800" y="2664360"/>
            <a:ext cx="3925800" cy="719640"/>
          </a:xfrm>
          <a:prstGeom prst="rect">
            <a:avLst/>
          </a:prstGeom>
          <a:ln>
            <a:noFill/>
          </a:ln>
        </p:spPr>
      </p:pic>
      <p:sp>
        <p:nvSpPr>
          <p:cNvPr id="1107" name="CustomShape 6"/>
          <p:cNvSpPr/>
          <p:nvPr/>
        </p:nvSpPr>
        <p:spPr>
          <a:xfrm rot="5400000">
            <a:off x="5527080" y="3815640"/>
            <a:ext cx="257400" cy="693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8" name="CustomShape 7"/>
          <p:cNvSpPr/>
          <p:nvPr/>
        </p:nvSpPr>
        <p:spPr>
          <a:xfrm>
            <a:off x="4362120" y="4300560"/>
            <a:ext cx="3280320" cy="8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A little extra notation to indicate that the configuration </a:t>
            </a: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within the sum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depends on the state of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109" name="Picture 1"/>
          <p:cNvPicPr/>
          <p:nvPr/>
        </p:nvPicPr>
        <p:blipFill>
          <a:blip r:embed="rId7"/>
          <a:stretch/>
        </p:blipFill>
        <p:spPr>
          <a:xfrm>
            <a:off x="2539800" y="3528720"/>
            <a:ext cx="3528360" cy="704160"/>
          </a:xfrm>
          <a:prstGeom prst="rect">
            <a:avLst/>
          </a:prstGeom>
          <a:ln>
            <a:noFill/>
          </a:ln>
        </p:spPr>
      </p:pic>
      <p:pic>
        <p:nvPicPr>
          <p:cNvPr id="1110" name="Picture 2"/>
          <p:cNvPicPr/>
          <p:nvPr/>
        </p:nvPicPr>
        <p:blipFill>
          <a:blip r:embed="rId8"/>
          <a:stretch/>
        </p:blipFill>
        <p:spPr>
          <a:xfrm>
            <a:off x="2539800" y="5415120"/>
            <a:ext cx="3692880" cy="73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/>
      <p:bldP spid="110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Picture 7"/>
          <p:cNvPicPr/>
          <p:nvPr/>
        </p:nvPicPr>
        <p:blipFill>
          <a:blip r:embed="rId2"/>
          <a:stretch/>
        </p:blipFill>
        <p:spPr>
          <a:xfrm>
            <a:off x="600120" y="964080"/>
            <a:ext cx="2017800" cy="546480"/>
          </a:xfrm>
          <a:prstGeom prst="rect">
            <a:avLst/>
          </a:prstGeom>
          <a:ln>
            <a:noFill/>
          </a:ln>
        </p:spPr>
      </p:pic>
      <p:pic>
        <p:nvPicPr>
          <p:cNvPr id="1112" name="Picture 8"/>
          <p:cNvPicPr/>
          <p:nvPr/>
        </p:nvPicPr>
        <p:blipFill>
          <a:blip r:embed="rId3"/>
          <a:stretch/>
        </p:blipFill>
        <p:spPr>
          <a:xfrm>
            <a:off x="2792520" y="1004040"/>
            <a:ext cx="2511360" cy="564840"/>
          </a:xfrm>
          <a:prstGeom prst="rect">
            <a:avLst/>
          </a:prstGeom>
          <a:ln>
            <a:noFill/>
          </a:ln>
        </p:spPr>
      </p:pic>
      <p:sp>
        <p:nvSpPr>
          <p:cNvPr id="1113" name="CustomShape 1"/>
          <p:cNvSpPr/>
          <p:nvPr/>
        </p:nvSpPr>
        <p:spPr>
          <a:xfrm>
            <a:off x="6950160" y="4912560"/>
            <a:ext cx="396360" cy="691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4" name="CustomShape 2"/>
          <p:cNvSpPr/>
          <p:nvPr/>
        </p:nvSpPr>
        <p:spPr>
          <a:xfrm>
            <a:off x="7307280" y="5067720"/>
            <a:ext cx="1940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for Ising-like models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15" name="CustomShape 3"/>
          <p:cNvSpPr/>
          <p:nvPr/>
        </p:nvSpPr>
        <p:spPr>
          <a:xfrm>
            <a:off x="505800" y="343800"/>
            <a:ext cx="587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So: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16" name="CustomShape 4"/>
          <p:cNvSpPr/>
          <p:nvPr/>
        </p:nvSpPr>
        <p:spPr>
          <a:xfrm flipH="1">
            <a:off x="1097280" y="1569240"/>
            <a:ext cx="360" cy="2862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7" name="CustomShape 5"/>
          <p:cNvSpPr/>
          <p:nvPr/>
        </p:nvSpPr>
        <p:spPr>
          <a:xfrm>
            <a:off x="2129760" y="3787200"/>
            <a:ext cx="502200" cy="19803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8" name="CustomShape 6"/>
          <p:cNvSpPr/>
          <p:nvPr/>
        </p:nvSpPr>
        <p:spPr>
          <a:xfrm>
            <a:off x="247680" y="5268240"/>
            <a:ext cx="201780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Indicates </a:t>
            </a:r>
            <a:r>
              <a:rPr lang="en-US" sz="18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average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over states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of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9" name="CustomShape 7"/>
          <p:cNvSpPr/>
          <p:nvPr/>
        </p:nvSpPr>
        <p:spPr>
          <a:xfrm flipV="1">
            <a:off x="820080" y="4978080"/>
            <a:ext cx="360" cy="35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20" name="CustomShape 8"/>
          <p:cNvSpPr/>
          <p:nvPr/>
        </p:nvSpPr>
        <p:spPr>
          <a:xfrm>
            <a:off x="399960" y="6067080"/>
            <a:ext cx="4559400" cy="7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 average number of times parameter </a:t>
            </a:r>
            <a:r>
              <a:rPr lang="en-US" sz="1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appears in conditional energies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21" name="Picture 1"/>
          <p:cNvPicPr/>
          <p:nvPr/>
        </p:nvPicPr>
        <p:blipFill>
          <a:blip r:embed="rId4"/>
          <a:stretch/>
        </p:blipFill>
        <p:spPr>
          <a:xfrm>
            <a:off x="2763360" y="1970280"/>
            <a:ext cx="4656240" cy="712800"/>
          </a:xfrm>
          <a:prstGeom prst="rect">
            <a:avLst/>
          </a:prstGeom>
          <a:ln>
            <a:noFill/>
          </a:ln>
        </p:spPr>
      </p:pic>
      <p:pic>
        <p:nvPicPr>
          <p:cNvPr id="1122" name="Picture 2"/>
          <p:cNvPicPr/>
          <p:nvPr/>
        </p:nvPicPr>
        <p:blipFill>
          <a:blip r:embed="rId5"/>
          <a:stretch/>
        </p:blipFill>
        <p:spPr>
          <a:xfrm>
            <a:off x="2804400" y="2835360"/>
            <a:ext cx="4622040" cy="712800"/>
          </a:xfrm>
          <a:prstGeom prst="rect">
            <a:avLst/>
          </a:prstGeom>
          <a:ln>
            <a:noFill/>
          </a:ln>
        </p:spPr>
      </p:pic>
      <p:pic>
        <p:nvPicPr>
          <p:cNvPr id="1123" name="Picture 9"/>
          <p:cNvPicPr/>
          <p:nvPr/>
        </p:nvPicPr>
        <p:blipFill>
          <a:blip r:embed="rId6"/>
          <a:stretch/>
        </p:blipFill>
        <p:spPr>
          <a:xfrm>
            <a:off x="2804040" y="3948480"/>
            <a:ext cx="3819600" cy="712800"/>
          </a:xfrm>
          <a:prstGeom prst="rect">
            <a:avLst/>
          </a:prstGeom>
          <a:ln>
            <a:noFill/>
          </a:ln>
        </p:spPr>
      </p:pic>
      <p:pic>
        <p:nvPicPr>
          <p:cNvPr id="1124" name="Picture 10"/>
          <p:cNvPicPr/>
          <p:nvPr/>
        </p:nvPicPr>
        <p:blipFill>
          <a:blip r:embed="rId7"/>
          <a:stretch/>
        </p:blipFill>
        <p:spPr>
          <a:xfrm>
            <a:off x="2792520" y="4944960"/>
            <a:ext cx="3819600" cy="712800"/>
          </a:xfrm>
          <a:prstGeom prst="rect">
            <a:avLst/>
          </a:prstGeom>
          <a:ln>
            <a:noFill/>
          </a:ln>
        </p:spPr>
      </p:pic>
      <p:pic>
        <p:nvPicPr>
          <p:cNvPr id="1125" name="Picture 11"/>
          <p:cNvPicPr/>
          <p:nvPr/>
        </p:nvPicPr>
        <p:blipFill>
          <a:blip r:embed="rId8"/>
          <a:stretch/>
        </p:blipFill>
        <p:spPr>
          <a:xfrm>
            <a:off x="461520" y="4558320"/>
            <a:ext cx="1577160" cy="41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" grpId="0"/>
      <p:bldP spid="1118" grpId="0"/>
      <p:bldP spid="11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12120" y="1032480"/>
            <a:ext cx="8227800" cy="37407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&lt;- function(y){ as.numeric(c((y==s1),(y==s2),(y==s3),(y==s4)))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f(1)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f(2)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f(3)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f(4)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50" name="Picture 5"/>
          <p:cNvPicPr/>
          <p:nvPr/>
        </p:nvPicPr>
        <p:blipFill>
          <a:blip r:embed="rId2"/>
          <a:stretch/>
        </p:blipFill>
        <p:spPr>
          <a:xfrm>
            <a:off x="4064040" y="4102200"/>
            <a:ext cx="1396800" cy="20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Picture 3"/>
          <p:cNvPicPr/>
          <p:nvPr/>
        </p:nvPicPr>
        <p:blipFill>
          <a:blip r:embed="rId2"/>
          <a:stretch/>
        </p:blipFill>
        <p:spPr>
          <a:xfrm>
            <a:off x="502560" y="1022760"/>
            <a:ext cx="757080" cy="506880"/>
          </a:xfrm>
          <a:prstGeom prst="rect">
            <a:avLst/>
          </a:prstGeom>
          <a:ln>
            <a:noFill/>
          </a:ln>
        </p:spPr>
      </p:pic>
      <p:sp>
        <p:nvSpPr>
          <p:cNvPr id="1127" name="CustomShape 1"/>
          <p:cNvSpPr/>
          <p:nvPr/>
        </p:nvSpPr>
        <p:spPr>
          <a:xfrm>
            <a:off x="336960" y="343800"/>
            <a:ext cx="7929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Putting all the terms for the derivative of the pseudo-likelihood together: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28" name="Picture 6"/>
          <p:cNvPicPr/>
          <p:nvPr/>
        </p:nvPicPr>
        <p:blipFill>
          <a:blip r:embed="rId3"/>
          <a:stretch/>
        </p:blipFill>
        <p:spPr>
          <a:xfrm>
            <a:off x="1379520" y="935640"/>
            <a:ext cx="4716000" cy="676440"/>
          </a:xfrm>
          <a:prstGeom prst="rect">
            <a:avLst/>
          </a:prstGeom>
          <a:ln>
            <a:noFill/>
          </a:ln>
        </p:spPr>
      </p:pic>
      <p:sp>
        <p:nvSpPr>
          <p:cNvPr id="1129" name="CustomShape 2"/>
          <p:cNvSpPr/>
          <p:nvPr/>
        </p:nvSpPr>
        <p:spPr>
          <a:xfrm>
            <a:off x="770760" y="2911680"/>
            <a:ext cx="4921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not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associated with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then: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30" name="Picture 1"/>
          <p:cNvPicPr/>
          <p:nvPr/>
        </p:nvPicPr>
        <p:blipFill>
          <a:blip r:embed="rId4"/>
          <a:stretch/>
        </p:blipFill>
        <p:spPr>
          <a:xfrm>
            <a:off x="1379520" y="1885680"/>
            <a:ext cx="3142080" cy="712800"/>
          </a:xfrm>
          <a:prstGeom prst="rect">
            <a:avLst/>
          </a:prstGeom>
          <a:ln>
            <a:noFill/>
          </a:ln>
        </p:spPr>
      </p:pic>
      <p:pic>
        <p:nvPicPr>
          <p:cNvPr id="1131" name="Picture 2"/>
          <p:cNvPicPr/>
          <p:nvPr/>
        </p:nvPicPr>
        <p:blipFill>
          <a:blip r:embed="rId5"/>
          <a:stretch/>
        </p:blipFill>
        <p:spPr>
          <a:xfrm>
            <a:off x="2136240" y="3502080"/>
            <a:ext cx="3163680" cy="314640"/>
          </a:xfrm>
          <a:prstGeom prst="rect">
            <a:avLst/>
          </a:prstGeom>
          <a:ln>
            <a:noFill/>
          </a:ln>
        </p:spPr>
      </p:pic>
      <p:pic>
        <p:nvPicPr>
          <p:cNvPr id="1132" name="Picture 7"/>
          <p:cNvPicPr/>
          <p:nvPr/>
        </p:nvPicPr>
        <p:blipFill>
          <a:blip r:embed="rId6"/>
          <a:stretch/>
        </p:blipFill>
        <p:spPr>
          <a:xfrm>
            <a:off x="1066680" y="4638240"/>
            <a:ext cx="7009920" cy="128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CustomShape 1"/>
          <p:cNvSpPr/>
          <p:nvPr/>
        </p:nvSpPr>
        <p:spPr>
          <a:xfrm>
            <a:off x="264600" y="185040"/>
            <a:ext cx="8240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What do each of these pieces for the gradient of the pseudo-likelihood of an Ising-like model look like??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34" name="Picture 4"/>
          <p:cNvPicPr/>
          <p:nvPr/>
        </p:nvPicPr>
        <p:blipFill>
          <a:blip r:embed="rId2"/>
          <a:stretch/>
        </p:blipFill>
        <p:spPr>
          <a:xfrm>
            <a:off x="419760" y="1250640"/>
            <a:ext cx="1685880" cy="533160"/>
          </a:xfrm>
          <a:prstGeom prst="rect">
            <a:avLst/>
          </a:prstGeom>
          <a:ln>
            <a:noFill/>
          </a:ln>
        </p:spPr>
      </p:pic>
      <p:sp>
        <p:nvSpPr>
          <p:cNvPr id="1135" name="CustomShape 2"/>
          <p:cNvSpPr/>
          <p:nvPr/>
        </p:nvSpPr>
        <p:spPr>
          <a:xfrm>
            <a:off x="342720" y="2000520"/>
            <a:ext cx="3280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Remember: A little extra notation to indicate the terms that “survive” are associated with 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136" name="CustomShape 3"/>
          <p:cNvSpPr/>
          <p:nvPr/>
        </p:nvSpPr>
        <p:spPr>
          <a:xfrm rot="5400000">
            <a:off x="2779984" y="1713600"/>
            <a:ext cx="245880" cy="396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37" name="Picture 9"/>
          <p:cNvPicPr/>
          <p:nvPr/>
        </p:nvPicPr>
        <p:blipFill>
          <a:blip r:embed="rId3"/>
          <a:stretch/>
        </p:blipFill>
        <p:spPr>
          <a:xfrm>
            <a:off x="304200" y="4667040"/>
            <a:ext cx="1950120" cy="528120"/>
          </a:xfrm>
          <a:prstGeom prst="rect">
            <a:avLst/>
          </a:prstGeom>
          <a:ln>
            <a:noFill/>
          </a:ln>
        </p:spPr>
      </p:pic>
      <p:sp>
        <p:nvSpPr>
          <p:cNvPr id="1138" name="CustomShape 4"/>
          <p:cNvSpPr/>
          <p:nvPr/>
        </p:nvSpPr>
        <p:spPr>
          <a:xfrm>
            <a:off x="680040" y="6062400"/>
            <a:ext cx="1251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Remember: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139" name="Picture 17"/>
          <p:cNvPicPr/>
          <p:nvPr/>
        </p:nvPicPr>
        <p:blipFill>
          <a:blip r:embed="rId4"/>
          <a:stretch/>
        </p:blipFill>
        <p:spPr>
          <a:xfrm>
            <a:off x="1941480" y="6009480"/>
            <a:ext cx="4449960" cy="552960"/>
          </a:xfrm>
          <a:prstGeom prst="rect">
            <a:avLst/>
          </a:prstGeom>
          <a:ln>
            <a:noFill/>
          </a:ln>
        </p:spPr>
      </p:pic>
      <p:sp>
        <p:nvSpPr>
          <p:cNvPr id="1140" name="CustomShape 5"/>
          <p:cNvSpPr/>
          <p:nvPr/>
        </p:nvSpPr>
        <p:spPr>
          <a:xfrm>
            <a:off x="4900680" y="736200"/>
            <a:ext cx="373680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It’s also handy in that the conditional energy gradients have a nice (pedagogical) matrix representation in this notation: 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141" name="Picture 19"/>
          <p:cNvPicPr/>
          <p:nvPr/>
        </p:nvPicPr>
        <p:blipFill>
          <a:blip r:embed="rId5"/>
          <a:stretch/>
        </p:blipFill>
        <p:spPr>
          <a:xfrm>
            <a:off x="4478760" y="1678680"/>
            <a:ext cx="1143000" cy="173880"/>
          </a:xfrm>
          <a:prstGeom prst="rect">
            <a:avLst/>
          </a:prstGeom>
          <a:ln>
            <a:noFill/>
          </a:ln>
        </p:spPr>
      </p:pic>
      <p:sp>
        <p:nvSpPr>
          <p:cNvPr id="1142" name="CustomShape 6"/>
          <p:cNvSpPr/>
          <p:nvPr/>
        </p:nvSpPr>
        <p:spPr>
          <a:xfrm>
            <a:off x="5572440" y="1586520"/>
            <a:ext cx="3571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is a vector of length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(the number of params).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3" name="CustomShape 7"/>
          <p:cNvSpPr/>
          <p:nvPr/>
        </p:nvSpPr>
        <p:spPr>
          <a:xfrm>
            <a:off x="4390560" y="1868040"/>
            <a:ext cx="4246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There are </a:t>
            </a:r>
            <a:r>
              <a:rPr lang="en-US" sz="1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(the number of nodes) of these vectors.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44" name="CustomShape 8"/>
          <p:cNvSpPr/>
          <p:nvPr/>
        </p:nvSpPr>
        <p:spPr>
          <a:xfrm>
            <a:off x="4384080" y="2139480"/>
            <a:ext cx="42469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Stacking the </a:t>
            </a:r>
            <a:r>
              <a:rPr lang="en-US" sz="1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gradients column (or row)-wise gives the conditional energy “gradient matrix” representation with elements: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45" name="CustomShape 9"/>
          <p:cNvSpPr/>
          <p:nvPr/>
        </p:nvSpPr>
        <p:spPr>
          <a:xfrm>
            <a:off x="4259520" y="765360"/>
            <a:ext cx="249840" cy="2110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46" name="CustomShape 10"/>
          <p:cNvSpPr/>
          <p:nvPr/>
        </p:nvSpPr>
        <p:spPr>
          <a:xfrm flipH="1">
            <a:off x="3334680" y="2083320"/>
            <a:ext cx="249840" cy="7081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47" name="CustomShape 11"/>
          <p:cNvSpPr/>
          <p:nvPr/>
        </p:nvSpPr>
        <p:spPr>
          <a:xfrm flipV="1">
            <a:off x="3623400" y="1852560"/>
            <a:ext cx="635760" cy="56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48" name="Picture 1"/>
          <p:cNvPicPr/>
          <p:nvPr/>
        </p:nvPicPr>
        <p:blipFill>
          <a:blip r:embed="rId6"/>
          <a:stretch/>
        </p:blipFill>
        <p:spPr>
          <a:xfrm>
            <a:off x="2195640" y="1389240"/>
            <a:ext cx="1271160" cy="301320"/>
          </a:xfrm>
          <a:prstGeom prst="rect">
            <a:avLst/>
          </a:prstGeom>
          <a:ln>
            <a:noFill/>
          </a:ln>
        </p:spPr>
      </p:pic>
      <p:pic>
        <p:nvPicPr>
          <p:cNvPr id="1149" name="Picture 2"/>
          <p:cNvPicPr/>
          <p:nvPr/>
        </p:nvPicPr>
        <p:blipFill>
          <a:blip r:embed="rId7"/>
          <a:stretch/>
        </p:blipFill>
        <p:spPr>
          <a:xfrm>
            <a:off x="5211720" y="2643120"/>
            <a:ext cx="1748160" cy="231120"/>
          </a:xfrm>
          <a:prstGeom prst="rect">
            <a:avLst/>
          </a:prstGeom>
          <a:ln>
            <a:noFill/>
          </a:ln>
        </p:spPr>
      </p:pic>
      <p:pic>
        <p:nvPicPr>
          <p:cNvPr id="1150" name="Picture 10"/>
          <p:cNvPicPr/>
          <p:nvPr/>
        </p:nvPicPr>
        <p:blipFill>
          <a:blip r:embed="rId8"/>
          <a:stretch/>
        </p:blipFill>
        <p:spPr>
          <a:xfrm>
            <a:off x="410760" y="3473640"/>
            <a:ext cx="5887080" cy="959760"/>
          </a:xfrm>
          <a:prstGeom prst="rect">
            <a:avLst/>
          </a:prstGeom>
          <a:ln>
            <a:noFill/>
          </a:ln>
        </p:spPr>
      </p:pic>
      <p:pic>
        <p:nvPicPr>
          <p:cNvPr id="1151" name="Picture 12"/>
          <p:cNvPicPr/>
          <p:nvPr/>
        </p:nvPicPr>
        <p:blipFill>
          <a:blip r:embed="rId9"/>
          <a:stretch/>
        </p:blipFill>
        <p:spPr>
          <a:xfrm>
            <a:off x="2374560" y="4843800"/>
            <a:ext cx="1386000" cy="292320"/>
          </a:xfrm>
          <a:prstGeom prst="rect">
            <a:avLst/>
          </a:prstGeom>
          <a:ln>
            <a:noFill/>
          </a:ln>
        </p:spPr>
      </p:pic>
      <p:pic>
        <p:nvPicPr>
          <p:cNvPr id="1152" name="Picture 15"/>
          <p:cNvPicPr/>
          <p:nvPr/>
        </p:nvPicPr>
        <p:blipFill>
          <a:blip r:embed="rId10"/>
          <a:stretch/>
        </p:blipFill>
        <p:spPr>
          <a:xfrm>
            <a:off x="3859920" y="4830480"/>
            <a:ext cx="5170320" cy="74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/>
      <p:bldP spid="1138" grpId="0"/>
      <p:bldP spid="1140" grpId="0"/>
      <p:bldP spid="1142" grpId="0"/>
      <p:bldP spid="1143" grpId="0"/>
      <p:bldP spid="114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ustomShape 1"/>
          <p:cNvSpPr/>
          <p:nvPr/>
        </p:nvSpPr>
        <p:spPr>
          <a:xfrm>
            <a:off x="328860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54" name="CustomShape 2"/>
          <p:cNvSpPr/>
          <p:nvPr/>
        </p:nvSpPr>
        <p:spPr>
          <a:xfrm>
            <a:off x="205920" y="819360"/>
            <a:ext cx="6405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Consider the graph with (admittedly really weird) parameterization: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155" name="Group 3"/>
          <p:cNvGrpSpPr/>
          <p:nvPr/>
        </p:nvGrpSpPr>
        <p:grpSpPr>
          <a:xfrm>
            <a:off x="4281480" y="2001600"/>
            <a:ext cx="914040" cy="985680"/>
            <a:chOff x="4281480" y="2001600"/>
            <a:chExt cx="914040" cy="985680"/>
          </a:xfrm>
        </p:grpSpPr>
        <p:sp>
          <p:nvSpPr>
            <p:cNvPr id="1156" name="CustomShape 4"/>
            <p:cNvSpPr/>
            <p:nvPr/>
          </p:nvSpPr>
          <p:spPr>
            <a:xfrm>
              <a:off x="428148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7" name="CustomShape 5"/>
            <p:cNvSpPr/>
            <p:nvPr/>
          </p:nvSpPr>
          <p:spPr>
            <a:xfrm>
              <a:off x="443988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158" name="Group 6"/>
          <p:cNvGrpSpPr/>
          <p:nvPr/>
        </p:nvGrpSpPr>
        <p:grpSpPr>
          <a:xfrm>
            <a:off x="5534280" y="4770360"/>
            <a:ext cx="914040" cy="933840"/>
            <a:chOff x="5534280" y="4770360"/>
            <a:chExt cx="914040" cy="933840"/>
          </a:xfrm>
        </p:grpSpPr>
        <p:sp>
          <p:nvSpPr>
            <p:cNvPr id="1159" name="CustomShape 7"/>
            <p:cNvSpPr/>
            <p:nvPr/>
          </p:nvSpPr>
          <p:spPr>
            <a:xfrm>
              <a:off x="5534280" y="47901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0" name="CustomShape 8"/>
            <p:cNvSpPr/>
            <p:nvPr/>
          </p:nvSpPr>
          <p:spPr>
            <a:xfrm>
              <a:off x="5695920" y="47703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161" name="Group 9"/>
          <p:cNvGrpSpPr/>
          <p:nvPr/>
        </p:nvGrpSpPr>
        <p:grpSpPr>
          <a:xfrm>
            <a:off x="3022200" y="4774320"/>
            <a:ext cx="914040" cy="932040"/>
            <a:chOff x="3022200" y="4774320"/>
            <a:chExt cx="914040" cy="932040"/>
          </a:xfrm>
        </p:grpSpPr>
        <p:sp>
          <p:nvSpPr>
            <p:cNvPr id="1162" name="CustomShape 10"/>
            <p:cNvSpPr/>
            <p:nvPr/>
          </p:nvSpPr>
          <p:spPr>
            <a:xfrm>
              <a:off x="3022200" y="47923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3" name="CustomShape 11"/>
            <p:cNvSpPr/>
            <p:nvPr/>
          </p:nvSpPr>
          <p:spPr>
            <a:xfrm>
              <a:off x="3180600" y="47743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4</a:t>
              </a:r>
              <a:endParaRPr lang="en-US" sz="4800" b="0" strike="noStrike" spc="-1">
                <a:latin typeface="Arial"/>
              </a:endParaRPr>
            </a:p>
          </p:txBody>
        </p:sp>
      </p:grpSp>
      <p:pic>
        <p:nvPicPr>
          <p:cNvPr id="1164" name="Picture 16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grpSp>
        <p:nvGrpSpPr>
          <p:cNvPr id="1165" name="Group 12"/>
          <p:cNvGrpSpPr/>
          <p:nvPr/>
        </p:nvGrpSpPr>
        <p:grpSpPr>
          <a:xfrm>
            <a:off x="4277880" y="3544920"/>
            <a:ext cx="914040" cy="932400"/>
            <a:chOff x="4277880" y="3544920"/>
            <a:chExt cx="914040" cy="932400"/>
          </a:xfrm>
        </p:grpSpPr>
        <p:sp>
          <p:nvSpPr>
            <p:cNvPr id="1166" name="CustomShape 13"/>
            <p:cNvSpPr/>
            <p:nvPr/>
          </p:nvSpPr>
          <p:spPr>
            <a:xfrm>
              <a:off x="4277880" y="35632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7" name="CustomShape 14"/>
            <p:cNvSpPr/>
            <p:nvPr/>
          </p:nvSpPr>
          <p:spPr>
            <a:xfrm>
              <a:off x="4436280" y="35449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168" name="Line 15"/>
          <p:cNvSpPr/>
          <p:nvPr/>
        </p:nvSpPr>
        <p:spPr>
          <a:xfrm>
            <a:off x="4738680" y="2987640"/>
            <a:ext cx="360" cy="5572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69" name="Line 16"/>
          <p:cNvSpPr/>
          <p:nvPr/>
        </p:nvSpPr>
        <p:spPr>
          <a:xfrm flipH="1">
            <a:off x="3853440" y="4356360"/>
            <a:ext cx="572760" cy="63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70" name="Line 17"/>
          <p:cNvSpPr/>
          <p:nvPr/>
        </p:nvSpPr>
        <p:spPr>
          <a:xfrm>
            <a:off x="5044680" y="4356360"/>
            <a:ext cx="572760" cy="63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71" name="Picture 34"/>
          <p:cNvPicPr/>
          <p:nvPr/>
        </p:nvPicPr>
        <p:blipFill>
          <a:blip r:embed="rId3"/>
          <a:stretch/>
        </p:blipFill>
        <p:spPr>
          <a:xfrm>
            <a:off x="2498760" y="5858280"/>
            <a:ext cx="1099800" cy="556200"/>
          </a:xfrm>
          <a:prstGeom prst="rect">
            <a:avLst/>
          </a:prstGeom>
          <a:ln>
            <a:noFill/>
          </a:ln>
        </p:spPr>
      </p:pic>
      <p:pic>
        <p:nvPicPr>
          <p:cNvPr id="1172" name="Picture 13"/>
          <p:cNvPicPr/>
          <p:nvPr/>
        </p:nvPicPr>
        <p:blipFill>
          <a:blip r:embed="rId4"/>
          <a:stretch/>
        </p:blipFill>
        <p:spPr>
          <a:xfrm>
            <a:off x="3250800" y="314424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3" name="Picture 14"/>
          <p:cNvPicPr/>
          <p:nvPr/>
        </p:nvPicPr>
        <p:blipFill>
          <a:blip r:embed="rId5"/>
          <a:stretch/>
        </p:blipFill>
        <p:spPr>
          <a:xfrm>
            <a:off x="4224600" y="149544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4" name="Picture 15"/>
          <p:cNvPicPr/>
          <p:nvPr/>
        </p:nvPicPr>
        <p:blipFill>
          <a:blip r:embed="rId6"/>
          <a:stretch/>
        </p:blipFill>
        <p:spPr>
          <a:xfrm>
            <a:off x="5112000" y="585828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5" name="Picture 17"/>
          <p:cNvPicPr/>
          <p:nvPr/>
        </p:nvPicPr>
        <p:blipFill>
          <a:blip r:embed="rId7"/>
          <a:stretch/>
        </p:blipFill>
        <p:spPr>
          <a:xfrm>
            <a:off x="4813200" y="2987640"/>
            <a:ext cx="1740960" cy="536760"/>
          </a:xfrm>
          <a:prstGeom prst="rect">
            <a:avLst/>
          </a:prstGeom>
          <a:ln>
            <a:noFill/>
          </a:ln>
        </p:spPr>
      </p:pic>
      <p:pic>
        <p:nvPicPr>
          <p:cNvPr id="1176" name="Picture 18"/>
          <p:cNvPicPr/>
          <p:nvPr/>
        </p:nvPicPr>
        <p:blipFill>
          <a:blip r:embed="rId8"/>
          <a:stretch/>
        </p:blipFill>
        <p:spPr>
          <a:xfrm>
            <a:off x="5336280" y="4255200"/>
            <a:ext cx="1740960" cy="536760"/>
          </a:xfrm>
          <a:prstGeom prst="rect">
            <a:avLst/>
          </a:prstGeom>
          <a:ln>
            <a:noFill/>
          </a:ln>
        </p:spPr>
      </p:pic>
      <p:pic>
        <p:nvPicPr>
          <p:cNvPr id="1177" name="Picture 19"/>
          <p:cNvPicPr/>
          <p:nvPr/>
        </p:nvPicPr>
        <p:blipFill>
          <a:blip r:embed="rId9"/>
          <a:stretch/>
        </p:blipFill>
        <p:spPr>
          <a:xfrm>
            <a:off x="2340000" y="4088160"/>
            <a:ext cx="1740960" cy="536760"/>
          </a:xfrm>
          <a:prstGeom prst="rect">
            <a:avLst/>
          </a:prstGeom>
          <a:ln>
            <a:noFill/>
          </a:ln>
        </p:spPr>
      </p:pic>
      <p:sp>
        <p:nvSpPr>
          <p:cNvPr id="1178" name="CustomShape 18"/>
          <p:cNvSpPr/>
          <p:nvPr/>
        </p:nvSpPr>
        <p:spPr>
          <a:xfrm>
            <a:off x="185400" y="1783440"/>
            <a:ext cx="30499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There are shared parameters in this model, so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general.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79" name="Picture 22"/>
          <p:cNvPicPr/>
          <p:nvPr/>
        </p:nvPicPr>
        <p:blipFill>
          <a:blip r:embed="rId10"/>
          <a:stretch/>
        </p:blipFill>
        <p:spPr>
          <a:xfrm>
            <a:off x="504720" y="2406240"/>
            <a:ext cx="2161440" cy="27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CustomShape 1"/>
          <p:cNvSpPr/>
          <p:nvPr/>
        </p:nvSpPr>
        <p:spPr>
          <a:xfrm>
            <a:off x="328860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81" name="CustomShape 2"/>
          <p:cNvSpPr/>
          <p:nvPr/>
        </p:nvSpPr>
        <p:spPr>
          <a:xfrm>
            <a:off x="228960" y="819360"/>
            <a:ext cx="6877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Compute the conditional energy gradient matrix           for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= (1,1,1,1):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2" name="CustomShape 3"/>
          <p:cNvSpPr/>
          <p:nvPr/>
        </p:nvSpPr>
        <p:spPr>
          <a:xfrm>
            <a:off x="803160" y="3006360"/>
            <a:ext cx="19504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For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1,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83" name="Picture 13"/>
          <p:cNvPicPr/>
          <p:nvPr/>
        </p:nvPicPr>
        <p:blipFill>
          <a:blip r:embed="rId2"/>
          <a:stretch/>
        </p:blipFill>
        <p:spPr>
          <a:xfrm>
            <a:off x="1215360" y="3589560"/>
            <a:ext cx="1883880" cy="546840"/>
          </a:xfrm>
          <a:prstGeom prst="rect">
            <a:avLst/>
          </a:prstGeom>
          <a:ln>
            <a:noFill/>
          </a:ln>
        </p:spPr>
      </p:pic>
      <p:pic>
        <p:nvPicPr>
          <p:cNvPr id="1184" name="Picture 17"/>
          <p:cNvPicPr/>
          <p:nvPr/>
        </p:nvPicPr>
        <p:blipFill>
          <a:blip r:embed="rId3"/>
          <a:stretch/>
        </p:blipFill>
        <p:spPr>
          <a:xfrm>
            <a:off x="3233520" y="4331520"/>
            <a:ext cx="2452680" cy="573840"/>
          </a:xfrm>
          <a:prstGeom prst="rect">
            <a:avLst/>
          </a:prstGeom>
          <a:ln>
            <a:noFill/>
          </a:ln>
        </p:spPr>
      </p:pic>
      <p:pic>
        <p:nvPicPr>
          <p:cNvPr id="1185" name="Picture 18"/>
          <p:cNvPicPr/>
          <p:nvPr/>
        </p:nvPicPr>
        <p:blipFill>
          <a:blip r:embed="rId4"/>
          <a:stretch/>
        </p:blipFill>
        <p:spPr>
          <a:xfrm>
            <a:off x="3206520" y="3589560"/>
            <a:ext cx="4180320" cy="590760"/>
          </a:xfrm>
          <a:prstGeom prst="rect">
            <a:avLst/>
          </a:prstGeom>
          <a:ln>
            <a:noFill/>
          </a:ln>
        </p:spPr>
      </p:pic>
      <p:pic>
        <p:nvPicPr>
          <p:cNvPr id="1186" name="Picture 19"/>
          <p:cNvPicPr/>
          <p:nvPr/>
        </p:nvPicPr>
        <p:blipFill>
          <a:blip r:embed="rId5"/>
          <a:stretch/>
        </p:blipFill>
        <p:spPr>
          <a:xfrm>
            <a:off x="3229920" y="5094000"/>
            <a:ext cx="362520" cy="177480"/>
          </a:xfrm>
          <a:prstGeom prst="rect">
            <a:avLst/>
          </a:prstGeom>
          <a:ln>
            <a:noFill/>
          </a:ln>
        </p:spPr>
      </p:pic>
      <p:pic>
        <p:nvPicPr>
          <p:cNvPr id="1187" name="Picture 21"/>
          <p:cNvPicPr/>
          <p:nvPr/>
        </p:nvPicPr>
        <p:blipFill>
          <a:blip r:embed="rId6"/>
          <a:stretch/>
        </p:blipFill>
        <p:spPr>
          <a:xfrm>
            <a:off x="4763520" y="959400"/>
            <a:ext cx="449280" cy="182880"/>
          </a:xfrm>
          <a:prstGeom prst="rect">
            <a:avLst/>
          </a:prstGeom>
          <a:ln>
            <a:noFill/>
          </a:ln>
        </p:spPr>
      </p:pic>
      <p:sp>
        <p:nvSpPr>
          <p:cNvPr id="1188" name="CustomShape 4"/>
          <p:cNvSpPr/>
          <p:nvPr/>
        </p:nvSpPr>
        <p:spPr>
          <a:xfrm>
            <a:off x="1497960" y="1413000"/>
            <a:ext cx="1116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First note: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89" name="Picture 38"/>
          <p:cNvPicPr/>
          <p:nvPr/>
        </p:nvPicPr>
        <p:blipFill>
          <a:blip r:embed="rId7"/>
          <a:stretch/>
        </p:blipFill>
        <p:spPr>
          <a:xfrm>
            <a:off x="2700360" y="1519920"/>
            <a:ext cx="3411360" cy="1271880"/>
          </a:xfrm>
          <a:prstGeom prst="rect">
            <a:avLst/>
          </a:prstGeom>
          <a:ln>
            <a:noFill/>
          </a:ln>
        </p:spPr>
      </p:pic>
      <p:sp>
        <p:nvSpPr>
          <p:cNvPr id="1190" name="CustomShape 5"/>
          <p:cNvSpPr/>
          <p:nvPr/>
        </p:nvSpPr>
        <p:spPr>
          <a:xfrm>
            <a:off x="907920" y="5677200"/>
            <a:ext cx="1965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For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2,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91" name="Picture 41"/>
          <p:cNvPicPr/>
          <p:nvPr/>
        </p:nvPicPr>
        <p:blipFill>
          <a:blip r:embed="rId8"/>
          <a:stretch/>
        </p:blipFill>
        <p:spPr>
          <a:xfrm>
            <a:off x="1282320" y="6157440"/>
            <a:ext cx="2246400" cy="524160"/>
          </a:xfrm>
          <a:prstGeom prst="rect">
            <a:avLst/>
          </a:prstGeom>
          <a:ln>
            <a:noFill/>
          </a:ln>
        </p:spPr>
      </p:pic>
      <p:sp>
        <p:nvSpPr>
          <p:cNvPr id="1192" name="CustomShape 6"/>
          <p:cNvSpPr/>
          <p:nvPr/>
        </p:nvSpPr>
        <p:spPr>
          <a:xfrm>
            <a:off x="5852160" y="5493240"/>
            <a:ext cx="19414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Times New Roman"/>
              </a:rPr>
              <a:t>ETC…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94" name="CustomShape 2"/>
          <p:cNvSpPr/>
          <p:nvPr/>
        </p:nvSpPr>
        <p:spPr>
          <a:xfrm>
            <a:off x="1438920" y="1844280"/>
            <a:ext cx="587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So: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95" name="Picture 5"/>
          <p:cNvPicPr/>
          <p:nvPr/>
        </p:nvPicPr>
        <p:blipFill>
          <a:blip r:embed="rId2"/>
          <a:stretch/>
        </p:blipFill>
        <p:spPr>
          <a:xfrm>
            <a:off x="3065760" y="3908880"/>
            <a:ext cx="2521800" cy="2053800"/>
          </a:xfrm>
          <a:prstGeom prst="rect">
            <a:avLst/>
          </a:prstGeom>
          <a:ln>
            <a:noFill/>
          </a:ln>
        </p:spPr>
      </p:pic>
      <p:pic>
        <p:nvPicPr>
          <p:cNvPr id="1196" name="Picture 6"/>
          <p:cNvPicPr/>
          <p:nvPr/>
        </p:nvPicPr>
        <p:blipFill>
          <a:blip r:embed="rId3"/>
          <a:stretch/>
        </p:blipFill>
        <p:spPr>
          <a:xfrm>
            <a:off x="2637720" y="1407600"/>
            <a:ext cx="3979440" cy="1483560"/>
          </a:xfrm>
          <a:prstGeom prst="rect">
            <a:avLst/>
          </a:prstGeom>
          <a:ln>
            <a:noFill/>
          </a:ln>
        </p:spPr>
      </p:pic>
      <p:sp>
        <p:nvSpPr>
          <p:cNvPr id="1197" name="CustomShape 3"/>
          <p:cNvSpPr/>
          <p:nvPr/>
        </p:nvSpPr>
        <p:spPr>
          <a:xfrm>
            <a:off x="1600920" y="4683600"/>
            <a:ext cx="875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Thus: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99" name="CustomShape 2"/>
          <p:cNvSpPr/>
          <p:nvPr/>
        </p:nvSpPr>
        <p:spPr>
          <a:xfrm>
            <a:off x="130680" y="619560"/>
            <a:ext cx="1045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00" name="CustomShape 3"/>
          <p:cNvSpPr/>
          <p:nvPr/>
        </p:nvSpPr>
        <p:spPr>
          <a:xfrm>
            <a:off x="1181880" y="1108080"/>
            <a:ext cx="7226640" cy="53834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Graph formula for example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~1:2+1:3+1:4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fitc$node.par[3,1,]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fitc$node.par[4,1,]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fitc$edge.par[[1]][1,1,1]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fitc$edge.par[[1]][2,2,1] &lt;- 4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fitc$edge.par[[2]][1,1,1]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fitc$edge.par[[2]][2,2,1]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fitc$edge.par[[3]][1,1,1]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fitc$edge.par[[3]][2,2,1] &lt;- 1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02" name="CustomShape 2"/>
          <p:cNvSpPr/>
          <p:nvPr/>
        </p:nvSpPr>
        <p:spPr>
          <a:xfrm>
            <a:off x="130680" y="619560"/>
            <a:ext cx="1045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03" name="CustomShape 3"/>
          <p:cNvSpPr/>
          <p:nvPr/>
        </p:nvSpPr>
        <p:spPr>
          <a:xfrm>
            <a:off x="125280" y="1108080"/>
            <a:ext cx="8844480" cy="889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X &lt;- c(1,1,1,1)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1,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2,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3,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4, crf = fitc, ff = f0)$conditional.grad</a:t>
            </a:r>
            <a:endParaRPr lang="en-US" sz="1050" b="0" strike="noStrike" spc="-1">
              <a:latin typeface="Arial"/>
            </a:endParaRPr>
          </a:p>
        </p:txBody>
      </p:sp>
      <p:pic>
        <p:nvPicPr>
          <p:cNvPr id="1204" name="Picture 1"/>
          <p:cNvPicPr/>
          <p:nvPr/>
        </p:nvPicPr>
        <p:blipFill>
          <a:blip r:embed="rId2"/>
          <a:stretch/>
        </p:blipFill>
        <p:spPr>
          <a:xfrm>
            <a:off x="31680" y="2348280"/>
            <a:ext cx="9090720" cy="1575360"/>
          </a:xfrm>
          <a:prstGeom prst="rect">
            <a:avLst/>
          </a:prstGeom>
          <a:ln>
            <a:noFill/>
          </a:ln>
        </p:spPr>
      </p:pic>
      <p:pic>
        <p:nvPicPr>
          <p:cNvPr id="1205" name="Picture 7"/>
          <p:cNvPicPr/>
          <p:nvPr/>
        </p:nvPicPr>
        <p:blipFill>
          <a:blip r:embed="rId3"/>
          <a:stretch/>
        </p:blipFill>
        <p:spPr>
          <a:xfrm>
            <a:off x="2349000" y="4407120"/>
            <a:ext cx="3979440" cy="148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CustomShape 1"/>
          <p:cNvSpPr/>
          <p:nvPr/>
        </p:nvSpPr>
        <p:spPr>
          <a:xfrm>
            <a:off x="198360" y="793440"/>
            <a:ext cx="888084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Try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7 (i.e. </a:t>
            </a:r>
            <a:r>
              <a:rPr lang="en-US" sz="1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7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 with the Slayer field model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with all parameters different between nodes and edges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07" name="Picture 1"/>
          <p:cNvPicPr/>
          <p:nvPr/>
        </p:nvPicPr>
        <p:blipFill>
          <a:blip r:embed="rId2"/>
          <a:stretch/>
        </p:blipFill>
        <p:spPr>
          <a:xfrm>
            <a:off x="357120" y="3322080"/>
            <a:ext cx="7603560" cy="1087920"/>
          </a:xfrm>
          <a:prstGeom prst="rect">
            <a:avLst/>
          </a:prstGeom>
          <a:ln>
            <a:noFill/>
          </a:ln>
        </p:spPr>
      </p:pic>
      <p:pic>
        <p:nvPicPr>
          <p:cNvPr id="1208" name="Picture 2"/>
          <p:cNvPicPr/>
          <p:nvPr/>
        </p:nvPicPr>
        <p:blipFill>
          <a:blip r:embed="rId3"/>
          <a:stretch/>
        </p:blipFill>
        <p:spPr>
          <a:xfrm>
            <a:off x="383760" y="1904400"/>
            <a:ext cx="4352040" cy="610560"/>
          </a:xfrm>
          <a:prstGeom prst="rect">
            <a:avLst/>
          </a:prstGeom>
          <a:ln>
            <a:noFill/>
          </a:ln>
        </p:spPr>
      </p:pic>
      <p:pic>
        <p:nvPicPr>
          <p:cNvPr id="1209" name="Picture 8"/>
          <p:cNvPicPr/>
          <p:nvPr/>
        </p:nvPicPr>
        <p:blipFill>
          <a:blip r:embed="rId4"/>
          <a:stretch/>
        </p:blipFill>
        <p:spPr>
          <a:xfrm>
            <a:off x="343800" y="4956120"/>
            <a:ext cx="8735400" cy="1473840"/>
          </a:xfrm>
          <a:prstGeom prst="rect">
            <a:avLst/>
          </a:prstGeom>
          <a:ln>
            <a:noFill/>
          </a:ln>
        </p:spPr>
      </p:pic>
      <p:sp>
        <p:nvSpPr>
          <p:cNvPr id="1210" name="CustomShape 2"/>
          <p:cNvSpPr/>
          <p:nvPr/>
        </p:nvSpPr>
        <p:spPr>
          <a:xfrm>
            <a:off x="205200" y="1430640"/>
            <a:ext cx="1247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a. Show: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1" name="CustomShape 3"/>
          <p:cNvSpPr/>
          <p:nvPr/>
        </p:nvSpPr>
        <p:spPr>
          <a:xfrm>
            <a:off x="199440" y="2892240"/>
            <a:ext cx="1639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b. Evaluate: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2" name="CustomShape 4"/>
          <p:cNvSpPr/>
          <p:nvPr/>
        </p:nvSpPr>
        <p:spPr>
          <a:xfrm>
            <a:off x="192600" y="4511880"/>
            <a:ext cx="1622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c. Evaluate: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3" name="CustomShape 5"/>
          <p:cNvSpPr/>
          <p:nvPr/>
        </p:nvSpPr>
        <p:spPr>
          <a:xfrm>
            <a:off x="2806200" y="80280"/>
            <a:ext cx="377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CustomShape 1"/>
          <p:cNvSpPr/>
          <p:nvPr/>
        </p:nvSpPr>
        <p:spPr>
          <a:xfrm>
            <a:off x="198360" y="793440"/>
            <a:ext cx="888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Reminder on the Slayer field and the parameterization we will use for this example: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15" name="CustomShape 2"/>
          <p:cNvSpPr/>
          <p:nvPr/>
        </p:nvSpPr>
        <p:spPr>
          <a:xfrm>
            <a:off x="2806200" y="80280"/>
            <a:ext cx="377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216" name="Group 3"/>
          <p:cNvGrpSpPr/>
          <p:nvPr/>
        </p:nvGrpSpPr>
        <p:grpSpPr>
          <a:xfrm>
            <a:off x="2277720" y="2020320"/>
            <a:ext cx="4055760" cy="3956760"/>
            <a:chOff x="2277720" y="2020320"/>
            <a:chExt cx="4055760" cy="3956760"/>
          </a:xfrm>
        </p:grpSpPr>
        <p:grpSp>
          <p:nvGrpSpPr>
            <p:cNvPr id="1217" name="Group 4"/>
            <p:cNvGrpSpPr/>
            <p:nvPr/>
          </p:nvGrpSpPr>
          <p:grpSpPr>
            <a:xfrm>
              <a:off x="2864160" y="2030760"/>
              <a:ext cx="914040" cy="1026000"/>
              <a:chOff x="2864160" y="2030760"/>
              <a:chExt cx="914040" cy="1026000"/>
            </a:xfrm>
          </p:grpSpPr>
          <p:sp>
            <p:nvSpPr>
              <p:cNvPr id="1218" name="CustomShape 5"/>
              <p:cNvSpPr/>
              <p:nvPr/>
            </p:nvSpPr>
            <p:spPr>
              <a:xfrm>
                <a:off x="2864160" y="21427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19" name="CustomShape 6"/>
              <p:cNvSpPr/>
              <p:nvPr/>
            </p:nvSpPr>
            <p:spPr>
              <a:xfrm>
                <a:off x="3037680" y="203076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2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20" name="Group 7"/>
            <p:cNvGrpSpPr/>
            <p:nvPr/>
          </p:nvGrpSpPr>
          <p:grpSpPr>
            <a:xfrm>
              <a:off x="4787640" y="2020320"/>
              <a:ext cx="914040" cy="1026000"/>
              <a:chOff x="4787640" y="2020320"/>
              <a:chExt cx="914040" cy="1026000"/>
            </a:xfrm>
          </p:grpSpPr>
          <p:sp>
            <p:nvSpPr>
              <p:cNvPr id="1221" name="CustomShape 8"/>
              <p:cNvSpPr/>
              <p:nvPr/>
            </p:nvSpPr>
            <p:spPr>
              <a:xfrm>
                <a:off x="4787640" y="2132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2" name="CustomShape 9"/>
              <p:cNvSpPr/>
              <p:nvPr/>
            </p:nvSpPr>
            <p:spPr>
              <a:xfrm>
                <a:off x="4974480" y="202032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1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223" name="CustomShape 10"/>
            <p:cNvSpPr/>
            <p:nvPr/>
          </p:nvSpPr>
          <p:spPr>
            <a:xfrm>
              <a:off x="3778560" y="2582640"/>
              <a:ext cx="1036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1224" name="Group 11"/>
            <p:cNvGrpSpPr/>
            <p:nvPr/>
          </p:nvGrpSpPr>
          <p:grpSpPr>
            <a:xfrm>
              <a:off x="2277720" y="3713040"/>
              <a:ext cx="914040" cy="1004760"/>
              <a:chOff x="2277720" y="3713040"/>
              <a:chExt cx="914040" cy="1004760"/>
            </a:xfrm>
          </p:grpSpPr>
          <p:sp>
            <p:nvSpPr>
              <p:cNvPr id="1225" name="CustomShape 12"/>
              <p:cNvSpPr/>
              <p:nvPr/>
            </p:nvSpPr>
            <p:spPr>
              <a:xfrm>
                <a:off x="2277720" y="37983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6" name="CustomShape 13"/>
              <p:cNvSpPr/>
              <p:nvPr/>
            </p:nvSpPr>
            <p:spPr>
              <a:xfrm>
                <a:off x="2424960" y="371304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4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27" name="Group 14"/>
            <p:cNvGrpSpPr/>
            <p:nvPr/>
          </p:nvGrpSpPr>
          <p:grpSpPr>
            <a:xfrm>
              <a:off x="5419440" y="3689280"/>
              <a:ext cx="914040" cy="1012320"/>
              <a:chOff x="5419440" y="3689280"/>
              <a:chExt cx="914040" cy="1012320"/>
            </a:xfrm>
          </p:grpSpPr>
          <p:sp>
            <p:nvSpPr>
              <p:cNvPr id="1228" name="CustomShape 15"/>
              <p:cNvSpPr/>
              <p:nvPr/>
            </p:nvSpPr>
            <p:spPr>
              <a:xfrm>
                <a:off x="5419440" y="37875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9" name="CustomShape 16"/>
              <p:cNvSpPr/>
              <p:nvPr/>
            </p:nvSpPr>
            <p:spPr>
              <a:xfrm>
                <a:off x="5619960" y="368928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5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30" name="Group 17"/>
            <p:cNvGrpSpPr/>
            <p:nvPr/>
          </p:nvGrpSpPr>
          <p:grpSpPr>
            <a:xfrm>
              <a:off x="3861000" y="4972320"/>
              <a:ext cx="914040" cy="1004760"/>
              <a:chOff x="3861000" y="4972320"/>
              <a:chExt cx="914040" cy="1004760"/>
            </a:xfrm>
          </p:grpSpPr>
          <p:sp>
            <p:nvSpPr>
              <p:cNvPr id="1231" name="CustomShape 18"/>
              <p:cNvSpPr/>
              <p:nvPr/>
            </p:nvSpPr>
            <p:spPr>
              <a:xfrm>
                <a:off x="3861000" y="50439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32" name="CustomShape 19"/>
              <p:cNvSpPr/>
              <p:nvPr/>
            </p:nvSpPr>
            <p:spPr>
              <a:xfrm>
                <a:off x="4061520" y="497232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3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233" name="CustomShape 20"/>
            <p:cNvSpPr/>
            <p:nvPr/>
          </p:nvSpPr>
          <p:spPr>
            <a:xfrm flipV="1">
              <a:off x="2864160" y="3038771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4" name="CustomShape 21"/>
            <p:cNvSpPr/>
            <p:nvPr/>
          </p:nvSpPr>
          <p:spPr>
            <a:xfrm flipH="1" flipV="1">
              <a:off x="5475600" y="2998800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5" name="CustomShape 22"/>
            <p:cNvSpPr/>
            <p:nvPr/>
          </p:nvSpPr>
          <p:spPr>
            <a:xfrm>
              <a:off x="2812680" y="4702320"/>
              <a:ext cx="1044720" cy="79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6" name="CustomShape 23"/>
            <p:cNvSpPr/>
            <p:nvPr/>
          </p:nvSpPr>
          <p:spPr>
            <a:xfrm flipH="1">
              <a:off x="4787640" y="4694040"/>
              <a:ext cx="1015920" cy="806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7" name="Line 24"/>
            <p:cNvSpPr/>
            <p:nvPr/>
          </p:nvSpPr>
          <p:spPr>
            <a:xfrm>
              <a:off x="3569040" y="2999160"/>
              <a:ext cx="1850040" cy="12456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8" name="Line 25"/>
            <p:cNvSpPr/>
            <p:nvPr/>
          </p:nvSpPr>
          <p:spPr>
            <a:xfrm flipH="1">
              <a:off x="3192120" y="2999160"/>
              <a:ext cx="1918800" cy="12751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9" name="Line 26"/>
            <p:cNvSpPr/>
            <p:nvPr/>
          </p:nvSpPr>
          <p:spPr>
            <a:xfrm>
              <a:off x="3569040" y="2999160"/>
              <a:ext cx="751680" cy="20448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40" name="Line 27"/>
            <p:cNvSpPr/>
            <p:nvPr/>
          </p:nvSpPr>
          <p:spPr>
            <a:xfrm flipH="1">
              <a:off x="4320720" y="2999160"/>
              <a:ext cx="790200" cy="20448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241" name="Picture 30"/>
          <p:cNvPicPr/>
          <p:nvPr/>
        </p:nvPicPr>
        <p:blipFill>
          <a:blip r:embed="rId2"/>
          <a:stretch/>
        </p:blipFill>
        <p:spPr>
          <a:xfrm>
            <a:off x="2391120" y="150696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242" name="Picture 32"/>
          <p:cNvPicPr/>
          <p:nvPr/>
        </p:nvPicPr>
        <p:blipFill>
          <a:blip r:embed="rId3"/>
          <a:stretch/>
        </p:blipFill>
        <p:spPr>
          <a:xfrm>
            <a:off x="5540400" y="181296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3" name="Picture 33"/>
          <p:cNvPicPr/>
          <p:nvPr/>
        </p:nvPicPr>
        <p:blipFill>
          <a:blip r:embed="rId4"/>
          <a:stretch/>
        </p:blipFill>
        <p:spPr>
          <a:xfrm>
            <a:off x="6380640" y="398664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4" name="Picture 34"/>
          <p:cNvPicPr/>
          <p:nvPr/>
        </p:nvPicPr>
        <p:blipFill>
          <a:blip r:embed="rId5"/>
          <a:stretch/>
        </p:blipFill>
        <p:spPr>
          <a:xfrm>
            <a:off x="1126800" y="398664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5" name="Picture 35"/>
          <p:cNvPicPr/>
          <p:nvPr/>
        </p:nvPicPr>
        <p:blipFill>
          <a:blip r:embed="rId6"/>
          <a:stretch/>
        </p:blipFill>
        <p:spPr>
          <a:xfrm>
            <a:off x="3412440" y="6024240"/>
            <a:ext cx="1084320" cy="548280"/>
          </a:xfrm>
          <a:prstGeom prst="rect">
            <a:avLst/>
          </a:prstGeom>
          <a:ln>
            <a:noFill/>
          </a:ln>
        </p:spPr>
      </p:pic>
      <p:sp>
        <p:nvSpPr>
          <p:cNvPr id="1246" name="CustomShape 28"/>
          <p:cNvSpPr/>
          <p:nvPr/>
        </p:nvSpPr>
        <p:spPr>
          <a:xfrm flipH="1">
            <a:off x="5763240" y="3628800"/>
            <a:ext cx="1495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7" name="CustomShape 29"/>
          <p:cNvSpPr/>
          <p:nvPr/>
        </p:nvSpPr>
        <p:spPr>
          <a:xfrm flipH="1">
            <a:off x="4921560" y="2999520"/>
            <a:ext cx="2336760" cy="50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8" name="CustomShape 30"/>
          <p:cNvSpPr/>
          <p:nvPr/>
        </p:nvSpPr>
        <p:spPr>
          <a:xfrm>
            <a:off x="2643120" y="2859840"/>
            <a:ext cx="1056600" cy="54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9" name="CustomShape 31"/>
          <p:cNvSpPr/>
          <p:nvPr/>
        </p:nvSpPr>
        <p:spPr>
          <a:xfrm>
            <a:off x="2062800" y="3459240"/>
            <a:ext cx="810720" cy="25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0" name="CustomShape 32"/>
          <p:cNvSpPr/>
          <p:nvPr/>
        </p:nvSpPr>
        <p:spPr>
          <a:xfrm flipH="1" flipV="1">
            <a:off x="4942800" y="5412600"/>
            <a:ext cx="672120" cy="95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1" name="CustomShape 33"/>
          <p:cNvSpPr/>
          <p:nvPr/>
        </p:nvSpPr>
        <p:spPr>
          <a:xfrm flipH="1" flipV="1">
            <a:off x="5090400" y="4023720"/>
            <a:ext cx="978480" cy="169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2" name="CustomShape 34"/>
          <p:cNvSpPr/>
          <p:nvPr/>
        </p:nvSpPr>
        <p:spPr>
          <a:xfrm>
            <a:off x="4364280" y="1732680"/>
            <a:ext cx="360" cy="82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3" name="CustomShape 35"/>
          <p:cNvSpPr/>
          <p:nvPr/>
        </p:nvSpPr>
        <p:spPr>
          <a:xfrm flipV="1">
            <a:off x="2421360" y="4109400"/>
            <a:ext cx="1095120" cy="151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4" name="CustomShape 36"/>
          <p:cNvSpPr/>
          <p:nvPr/>
        </p:nvSpPr>
        <p:spPr>
          <a:xfrm flipV="1">
            <a:off x="2787480" y="5311800"/>
            <a:ext cx="804960" cy="105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55" name="Picture 68"/>
          <p:cNvPicPr/>
          <p:nvPr/>
        </p:nvPicPr>
        <p:blipFill>
          <a:blip r:embed="rId7"/>
          <a:stretch/>
        </p:blipFill>
        <p:spPr>
          <a:xfrm>
            <a:off x="3937680" y="130320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6" name="Picture 69"/>
          <p:cNvPicPr/>
          <p:nvPr/>
        </p:nvPicPr>
        <p:blipFill>
          <a:blip r:embed="rId8"/>
          <a:stretch/>
        </p:blipFill>
        <p:spPr>
          <a:xfrm>
            <a:off x="6350760" y="24667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7" name="Picture 72"/>
          <p:cNvPicPr/>
          <p:nvPr/>
        </p:nvPicPr>
        <p:blipFill>
          <a:blip r:embed="rId9"/>
          <a:stretch/>
        </p:blipFill>
        <p:spPr>
          <a:xfrm>
            <a:off x="588240" y="53539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8" name="Picture 73"/>
          <p:cNvPicPr/>
          <p:nvPr/>
        </p:nvPicPr>
        <p:blipFill>
          <a:blip r:embed="rId10"/>
          <a:stretch/>
        </p:blipFill>
        <p:spPr>
          <a:xfrm>
            <a:off x="7313040" y="33361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9" name="Picture 75"/>
          <p:cNvPicPr/>
          <p:nvPr/>
        </p:nvPicPr>
        <p:blipFill>
          <a:blip r:embed="rId11"/>
          <a:stretch/>
        </p:blipFill>
        <p:spPr>
          <a:xfrm>
            <a:off x="628200" y="235116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0" name="Picture 80"/>
          <p:cNvPicPr/>
          <p:nvPr/>
        </p:nvPicPr>
        <p:blipFill>
          <a:blip r:embed="rId12"/>
          <a:stretch/>
        </p:blipFill>
        <p:spPr>
          <a:xfrm>
            <a:off x="64800" y="320256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1" name="Picture 84"/>
          <p:cNvPicPr/>
          <p:nvPr/>
        </p:nvPicPr>
        <p:blipFill>
          <a:blip r:embed="rId13"/>
          <a:stretch/>
        </p:blipFill>
        <p:spPr>
          <a:xfrm>
            <a:off x="6069240" y="551340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2" name="Picture 85"/>
          <p:cNvPicPr/>
          <p:nvPr/>
        </p:nvPicPr>
        <p:blipFill>
          <a:blip r:embed="rId14"/>
          <a:stretch/>
        </p:blipFill>
        <p:spPr>
          <a:xfrm>
            <a:off x="786240" y="614988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3" name="Picture 86"/>
          <p:cNvPicPr/>
          <p:nvPr/>
        </p:nvPicPr>
        <p:blipFill>
          <a:blip r:embed="rId15"/>
          <a:stretch/>
        </p:blipFill>
        <p:spPr>
          <a:xfrm>
            <a:off x="4884480" y="6185160"/>
            <a:ext cx="1960920" cy="54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CustomShape 1"/>
          <p:cNvSpPr/>
          <p:nvPr/>
        </p:nvSpPr>
        <p:spPr>
          <a:xfrm>
            <a:off x="264600" y="1569600"/>
            <a:ext cx="8637840" cy="365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CRFutil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Slayer field model: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~1:2+1:3+1:4+1:5+2:3+2:4+2:5+3:4+3:5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adj &lt;- ug(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result="matrix")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Make up random potentials and return a CRF-object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slay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sim.field.random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adjacentcy.matrix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=adj,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num.states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=2,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num.sims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=1, seed=1)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slay$samples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known.model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slay$model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f0 &lt;- function(y){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(c((y==1),(y==2)))}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Grab the first sampled configuration: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X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[1,]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X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1265" name="CustomShape 2"/>
          <p:cNvSpPr/>
          <p:nvPr/>
        </p:nvSpPr>
        <p:spPr>
          <a:xfrm>
            <a:off x="198360" y="793440"/>
            <a:ext cx="894528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 Slayer field model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with all parameters different between nodes and edges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. Using a  random parameter vector, get a sample of configurations and grab the first to be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66" name="Picture 1"/>
          <p:cNvPicPr/>
          <p:nvPr/>
        </p:nvPicPr>
        <p:blipFill>
          <a:blip r:embed="rId2"/>
          <a:stretch/>
        </p:blipFill>
        <p:spPr>
          <a:xfrm>
            <a:off x="3592080" y="5402880"/>
            <a:ext cx="1358640" cy="837720"/>
          </a:xfrm>
          <a:prstGeom prst="rect">
            <a:avLst/>
          </a:prstGeom>
          <a:ln>
            <a:noFill/>
          </a:ln>
        </p:spPr>
      </p:pic>
      <p:sp>
        <p:nvSpPr>
          <p:cNvPr id="1267" name="CustomShape 3"/>
          <p:cNvSpPr/>
          <p:nvPr/>
        </p:nvSpPr>
        <p:spPr>
          <a:xfrm>
            <a:off x="3060720" y="5878080"/>
            <a:ext cx="476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feature functions we can write node and edge energies in convenient matrix-vector form(s):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Picture 3"/>
          <p:cNvPicPr/>
          <p:nvPr/>
        </p:nvPicPr>
        <p:blipFill>
          <a:blip r:embed="rId2"/>
          <a:stretch/>
        </p:blipFill>
        <p:spPr>
          <a:xfrm>
            <a:off x="2596680" y="93600"/>
            <a:ext cx="4352040" cy="610560"/>
          </a:xfrm>
          <a:prstGeom prst="rect">
            <a:avLst/>
          </a:prstGeom>
          <a:ln>
            <a:noFill/>
          </a:ln>
        </p:spPr>
      </p:pic>
      <p:sp>
        <p:nvSpPr>
          <p:cNvPr id="1269" name="CustomShape 1"/>
          <p:cNvSpPr/>
          <p:nvPr/>
        </p:nvSpPr>
        <p:spPr>
          <a:xfrm>
            <a:off x="1281960" y="120240"/>
            <a:ext cx="1247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a. Show: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0" name="CustomShape 2"/>
          <p:cNvSpPr/>
          <p:nvPr/>
        </p:nvSpPr>
        <p:spPr>
          <a:xfrm>
            <a:off x="264600" y="860760"/>
            <a:ext cx="8637840" cy="15505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#a. Gradient of E(X3|X/X3)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 &lt;- conditional.energy.gradient(config = X, condition.element.number = 3,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f0, printQ=F)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 &lt;- dE.X3.Xb$conditional.grad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dE/dth7: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dE.X3.Xb[7]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71" name="CustomShape 3"/>
          <p:cNvSpPr/>
          <p:nvPr/>
        </p:nvSpPr>
        <p:spPr>
          <a:xfrm>
            <a:off x="5778360" y="1733760"/>
            <a:ext cx="14900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FFFFFF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FFFFFF"/>
                </a:solidFill>
                <a:latin typeface="Times New Roman"/>
              </a:rPr>
              <a:t>: (2,2,1,1,0)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72" name="Picture 7"/>
          <p:cNvPicPr/>
          <p:nvPr/>
        </p:nvPicPr>
        <p:blipFill>
          <a:blip r:embed="rId3"/>
          <a:stretch/>
        </p:blipFill>
        <p:spPr>
          <a:xfrm>
            <a:off x="425160" y="2662920"/>
            <a:ext cx="8184600" cy="3528720"/>
          </a:xfrm>
          <a:prstGeom prst="rect">
            <a:avLst/>
          </a:prstGeom>
          <a:ln>
            <a:noFill/>
          </a:ln>
        </p:spPr>
      </p:pic>
      <p:pic>
        <p:nvPicPr>
          <p:cNvPr id="1273" name="Picture 8"/>
          <p:cNvPicPr/>
          <p:nvPr/>
        </p:nvPicPr>
        <p:blipFill>
          <a:blip r:embed="rId4"/>
          <a:stretch/>
        </p:blipFill>
        <p:spPr>
          <a:xfrm>
            <a:off x="2889000" y="6367320"/>
            <a:ext cx="3634560" cy="456840"/>
          </a:xfrm>
          <a:prstGeom prst="rect">
            <a:avLst/>
          </a:prstGeom>
          <a:ln>
            <a:noFill/>
          </a:ln>
        </p:spPr>
      </p:pic>
      <p:sp>
        <p:nvSpPr>
          <p:cNvPr id="1274" name="CustomShape 4"/>
          <p:cNvSpPr/>
          <p:nvPr/>
        </p:nvSpPr>
        <p:spPr>
          <a:xfrm flipH="1" flipV="1">
            <a:off x="2205000" y="6125400"/>
            <a:ext cx="360" cy="46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75" name="Line 5"/>
          <p:cNvSpPr/>
          <p:nvPr/>
        </p:nvSpPr>
        <p:spPr>
          <a:xfrm>
            <a:off x="2192400" y="6590520"/>
            <a:ext cx="6015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Picture 3"/>
          <p:cNvPicPr/>
          <p:nvPr/>
        </p:nvPicPr>
        <p:blipFill>
          <a:blip r:embed="rId2"/>
          <a:stretch/>
        </p:blipFill>
        <p:spPr>
          <a:xfrm>
            <a:off x="1877400" y="122400"/>
            <a:ext cx="7039080" cy="1007280"/>
          </a:xfrm>
          <a:prstGeom prst="rect">
            <a:avLst/>
          </a:prstGeom>
          <a:ln>
            <a:noFill/>
          </a:ln>
        </p:spPr>
      </p:pic>
      <p:sp>
        <p:nvSpPr>
          <p:cNvPr id="1277" name="CustomShape 1"/>
          <p:cNvSpPr/>
          <p:nvPr/>
        </p:nvSpPr>
        <p:spPr>
          <a:xfrm>
            <a:off x="228960" y="151200"/>
            <a:ext cx="1397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Evaluate: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78" name="CustomShape 2"/>
          <p:cNvSpPr/>
          <p:nvPr/>
        </p:nvSpPr>
        <p:spPr>
          <a:xfrm>
            <a:off x="264600" y="1275480"/>
            <a:ext cx="863784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#b. Requisite energies, potentials and gradients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E.X3.Xb  &lt;- conditional.config.energy2(theta.par = NULL, config = X,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crf = known.model, ff = f0)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P.X3.Xb  &lt;- exp(E.X3.Xb)  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potential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 &lt;- conditional.energy.gradient(config = X,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f0, printQ=F)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 &lt;- dE.X3.Xb$conditional.grad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derivative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energies, potentials and gradients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Xc        &lt;- complement.at.idx(configuration = X, complement.index = 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E.X3.Xbc  &lt;- conditional.config.energy2(theta.par = NULL, config = Xc,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P.X3.Xbc  &lt;- exp(E.X3.Xbc)  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potential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dE.X3.Xbc &lt;- conditional.energy.gradient(config = Xc,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 crf = known.model, ff = f0, printQ=F)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dE.X3.Xbc &lt;- dE.X3.Xbc$conditional.grad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derivative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Assemble \frac{\partial}{\partial \theta_7} Z_{X_3|{\bf X}_1\slash X_3}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dZ.X3.Xb.th7 &lt;- P.X3.Xb * dE.X3.Xb[7] + P.X3.Xbc * dE.X3.Xbc[7]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dZ.X3.Xb.th7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</p:txBody>
      </p:sp>
      <p:pic>
        <p:nvPicPr>
          <p:cNvPr id="1279" name="Picture 6"/>
          <p:cNvPicPr/>
          <p:nvPr/>
        </p:nvPicPr>
        <p:blipFill>
          <a:blip r:embed="rId3"/>
          <a:stretch/>
        </p:blipFill>
        <p:spPr>
          <a:xfrm>
            <a:off x="3133440" y="5889600"/>
            <a:ext cx="1714320" cy="558360"/>
          </a:xfrm>
          <a:prstGeom prst="rect">
            <a:avLst/>
          </a:prstGeom>
          <a:ln>
            <a:noFill/>
          </a:ln>
        </p:spPr>
      </p:pic>
      <p:sp>
        <p:nvSpPr>
          <p:cNvPr id="1280" name="CustomShape 3"/>
          <p:cNvSpPr/>
          <p:nvPr/>
        </p:nvSpPr>
        <p:spPr>
          <a:xfrm>
            <a:off x="2446560" y="748800"/>
            <a:ext cx="1216080" cy="51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Picture 3"/>
          <p:cNvPicPr/>
          <p:nvPr/>
        </p:nvPicPr>
        <p:blipFill>
          <a:blip r:embed="rId2"/>
          <a:stretch/>
        </p:blipFill>
        <p:spPr>
          <a:xfrm>
            <a:off x="1586880" y="407880"/>
            <a:ext cx="7382880" cy="1245600"/>
          </a:xfrm>
          <a:prstGeom prst="rect">
            <a:avLst/>
          </a:prstGeom>
          <a:ln>
            <a:noFill/>
          </a:ln>
        </p:spPr>
      </p:pic>
      <p:sp>
        <p:nvSpPr>
          <p:cNvPr id="1282" name="CustomShape 1"/>
          <p:cNvSpPr/>
          <p:nvPr/>
        </p:nvSpPr>
        <p:spPr>
          <a:xfrm>
            <a:off x="19800" y="421200"/>
            <a:ext cx="138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c. Evaluate: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83" name="CustomShape 2"/>
          <p:cNvSpPr/>
          <p:nvPr/>
        </p:nvSpPr>
        <p:spPr>
          <a:xfrm>
            <a:off x="106920" y="2063880"/>
            <a:ext cx="8956440" cy="266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c. First compute the required Z(X3|X/X3)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logZ.X3.Xb &lt;- logsumexp2(c(E.X3.Xb, E.X3.Xbc))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Z.X3.Xb    &lt;- exp(logZ.X3.Xb)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the required probabilities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   &lt;- P.X3.Xb/Z.X3.Xb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Pr.X3.Xbc  &lt;- P.X3.Xbc/Z.X3.Xb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Assemble \frac{\partial}{\partial \theta_7}\log\Big( Z_{X_3|{\bf X}_1\slash X_3} \Big)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 * dE.X3.Xb[7] + Pr.X3.Xbc * dE.X3.Xbc[7]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Or we can do this: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1/Z.X3.Xb * dZ.X3.Xb.th7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1284" name="Picture 6"/>
          <p:cNvPicPr/>
          <p:nvPr/>
        </p:nvPicPr>
        <p:blipFill>
          <a:blip r:embed="rId3"/>
          <a:stretch/>
        </p:blipFill>
        <p:spPr>
          <a:xfrm>
            <a:off x="2003760" y="5168160"/>
            <a:ext cx="5536800" cy="10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Picture 3"/>
          <p:cNvPicPr/>
          <p:nvPr/>
        </p:nvPicPr>
        <p:blipFill>
          <a:blip r:embed="rId2"/>
          <a:stretch/>
        </p:blipFill>
        <p:spPr>
          <a:xfrm>
            <a:off x="1441800" y="2753640"/>
            <a:ext cx="757080" cy="506880"/>
          </a:xfrm>
          <a:prstGeom prst="rect">
            <a:avLst/>
          </a:prstGeom>
          <a:ln>
            <a:noFill/>
          </a:ln>
        </p:spPr>
      </p:pic>
      <p:pic>
        <p:nvPicPr>
          <p:cNvPr id="1286" name="Picture 4"/>
          <p:cNvPicPr/>
          <p:nvPr/>
        </p:nvPicPr>
        <p:blipFill>
          <a:blip r:embed="rId3"/>
          <a:stretch/>
        </p:blipFill>
        <p:spPr>
          <a:xfrm>
            <a:off x="2318760" y="2666520"/>
            <a:ext cx="4716000" cy="676440"/>
          </a:xfrm>
          <a:prstGeom prst="rect">
            <a:avLst/>
          </a:prstGeom>
          <a:ln>
            <a:noFill/>
          </a:ln>
        </p:spPr>
      </p:pic>
      <p:pic>
        <p:nvPicPr>
          <p:cNvPr id="1287" name="Picture 6"/>
          <p:cNvPicPr/>
          <p:nvPr/>
        </p:nvPicPr>
        <p:blipFill>
          <a:blip r:embed="rId4"/>
          <a:stretch/>
        </p:blipFill>
        <p:spPr>
          <a:xfrm>
            <a:off x="1459080" y="1892880"/>
            <a:ext cx="4254840" cy="668160"/>
          </a:xfrm>
          <a:prstGeom prst="rect">
            <a:avLst/>
          </a:prstGeom>
          <a:ln>
            <a:noFill/>
          </a:ln>
        </p:spPr>
      </p:pic>
      <p:sp>
        <p:nvSpPr>
          <p:cNvPr id="1288" name="CustomShape 1"/>
          <p:cNvSpPr/>
          <p:nvPr/>
        </p:nvSpPr>
        <p:spPr>
          <a:xfrm rot="5400000">
            <a:off x="3680640" y="2611800"/>
            <a:ext cx="297720" cy="1746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89" name="CustomShape 2"/>
          <p:cNvSpPr/>
          <p:nvPr/>
        </p:nvSpPr>
        <p:spPr>
          <a:xfrm rot="5400000">
            <a:off x="5852520" y="2451240"/>
            <a:ext cx="290880" cy="2073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90" name="Picture 15"/>
          <p:cNvPicPr/>
          <p:nvPr/>
        </p:nvPicPr>
        <p:blipFill>
          <a:blip r:embed="rId5"/>
          <a:stretch/>
        </p:blipFill>
        <p:spPr>
          <a:xfrm>
            <a:off x="2329920" y="4357800"/>
            <a:ext cx="4626000" cy="702360"/>
          </a:xfrm>
          <a:prstGeom prst="rect">
            <a:avLst/>
          </a:prstGeom>
          <a:ln>
            <a:noFill/>
          </a:ln>
        </p:spPr>
      </p:pic>
      <p:pic>
        <p:nvPicPr>
          <p:cNvPr id="1291" name="Picture 17"/>
          <p:cNvPicPr/>
          <p:nvPr/>
        </p:nvPicPr>
        <p:blipFill>
          <a:blip r:embed="rId6"/>
          <a:stretch/>
        </p:blipFill>
        <p:spPr>
          <a:xfrm>
            <a:off x="2292480" y="6419880"/>
            <a:ext cx="1376640" cy="322920"/>
          </a:xfrm>
          <a:prstGeom prst="rect">
            <a:avLst/>
          </a:prstGeom>
          <a:ln>
            <a:noFill/>
          </a:ln>
        </p:spPr>
      </p:pic>
      <p:sp>
        <p:nvSpPr>
          <p:cNvPr id="1292" name="CustomShape 3"/>
          <p:cNvSpPr/>
          <p:nvPr/>
        </p:nvSpPr>
        <p:spPr>
          <a:xfrm>
            <a:off x="264600" y="1220040"/>
            <a:ext cx="8240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So going back to the (log) pseudo-likelihood of a configuration and its gradient: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3" name="CustomShape 4"/>
          <p:cNvSpPr/>
          <p:nvPr/>
        </p:nvSpPr>
        <p:spPr>
          <a:xfrm>
            <a:off x="302040" y="164880"/>
            <a:ext cx="8478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Review: What we learned about the gradient of the 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log pseudolikelihood for a configuration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294" name="Picture 5"/>
          <p:cNvPicPr/>
          <p:nvPr/>
        </p:nvPicPr>
        <p:blipFill>
          <a:blip r:embed="rId7"/>
          <a:stretch/>
        </p:blipFill>
        <p:spPr>
          <a:xfrm>
            <a:off x="2510640" y="3691440"/>
            <a:ext cx="1640880" cy="264960"/>
          </a:xfrm>
          <a:prstGeom prst="rect">
            <a:avLst/>
          </a:prstGeom>
          <a:ln>
            <a:noFill/>
          </a:ln>
        </p:spPr>
      </p:pic>
      <p:pic>
        <p:nvPicPr>
          <p:cNvPr id="1295" name="Picture 9"/>
          <p:cNvPicPr/>
          <p:nvPr/>
        </p:nvPicPr>
        <p:blipFill>
          <a:blip r:embed="rId8"/>
          <a:stretch/>
        </p:blipFill>
        <p:spPr>
          <a:xfrm>
            <a:off x="2318040" y="5367960"/>
            <a:ext cx="2455920" cy="694440"/>
          </a:xfrm>
          <a:prstGeom prst="rect">
            <a:avLst/>
          </a:prstGeom>
          <a:ln>
            <a:noFill/>
          </a:ln>
        </p:spPr>
      </p:pic>
      <p:pic>
        <p:nvPicPr>
          <p:cNvPr id="1296" name="Picture 10"/>
          <p:cNvPicPr/>
          <p:nvPr/>
        </p:nvPicPr>
        <p:blipFill>
          <a:blip r:embed="rId9"/>
          <a:stretch/>
        </p:blipFill>
        <p:spPr>
          <a:xfrm>
            <a:off x="4798440" y="3620520"/>
            <a:ext cx="4061880" cy="48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CustomShape 1"/>
          <p:cNvSpPr/>
          <p:nvPr/>
        </p:nvSpPr>
        <p:spPr>
          <a:xfrm>
            <a:off x="264600" y="277920"/>
            <a:ext cx="8240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Looking at the formula for a component of the gradient: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8" name="CustomShape 2"/>
          <p:cNvSpPr/>
          <p:nvPr/>
        </p:nvSpPr>
        <p:spPr>
          <a:xfrm>
            <a:off x="264600" y="1672920"/>
            <a:ext cx="824076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compute the gradient by forming these two matrices (maybe column by column), subtracting them and finally summing across the columns of the resulting difference. This formula leaves a lot of room for parallelization.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9" name="CustomShape 3"/>
          <p:cNvSpPr/>
          <p:nvPr/>
        </p:nvSpPr>
        <p:spPr>
          <a:xfrm flipH="1" flipV="1">
            <a:off x="4417560" y="1428120"/>
            <a:ext cx="635400" cy="3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0" name="CustomShape 4"/>
          <p:cNvSpPr/>
          <p:nvPr/>
        </p:nvSpPr>
        <p:spPr>
          <a:xfrm flipV="1">
            <a:off x="5054040" y="1428120"/>
            <a:ext cx="91440" cy="3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1" name="CustomShape 5"/>
          <p:cNvSpPr/>
          <p:nvPr/>
        </p:nvSpPr>
        <p:spPr>
          <a:xfrm>
            <a:off x="264600" y="2779200"/>
            <a:ext cx="8637840" cy="310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Gradient of the negative log pseudolikelihood for a configuration: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gnlpl.info &lt;-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grad.neglogpseudolik.config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param                      = NULL,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config                     = X,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                      =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known.model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cond.en.form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             = "feature",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ff                         = f0)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gnlpl.info$grad.neglogpseudolik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gnlpl.info$alpha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gnlpl.info$alpha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[7,3]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gnlpl.info$dZ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gnlpl.info$dZ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[7,3]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gnlpl.info$Ealpha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gnlpl.info$Ealpha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[7,3]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1302" name="CustomShape 6"/>
          <p:cNvSpPr/>
          <p:nvPr/>
        </p:nvSpPr>
        <p:spPr>
          <a:xfrm flipH="1" flipV="1">
            <a:off x="2932920" y="4386600"/>
            <a:ext cx="1945440" cy="20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3" name="CustomShape 7"/>
          <p:cNvSpPr/>
          <p:nvPr/>
        </p:nvSpPr>
        <p:spPr>
          <a:xfrm flipV="1">
            <a:off x="5701320" y="5130000"/>
            <a:ext cx="1362240" cy="128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04" name="Picture 2"/>
          <p:cNvPicPr/>
          <p:nvPr/>
        </p:nvPicPr>
        <p:blipFill>
          <a:blip r:embed="rId2"/>
          <a:stretch/>
        </p:blipFill>
        <p:spPr>
          <a:xfrm>
            <a:off x="1912680" y="871200"/>
            <a:ext cx="4095000" cy="785880"/>
          </a:xfrm>
          <a:prstGeom prst="rect">
            <a:avLst/>
          </a:prstGeom>
          <a:ln>
            <a:noFill/>
          </a:ln>
        </p:spPr>
      </p:pic>
      <p:sp>
        <p:nvSpPr>
          <p:cNvPr id="1305" name="CustomShape 8"/>
          <p:cNvSpPr/>
          <p:nvPr/>
        </p:nvSpPr>
        <p:spPr>
          <a:xfrm>
            <a:off x="39240" y="477936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6" name="CustomShape 9"/>
          <p:cNvSpPr/>
          <p:nvPr/>
        </p:nvSpPr>
        <p:spPr>
          <a:xfrm>
            <a:off x="34560" y="528516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7" name="CustomShape 10"/>
          <p:cNvSpPr/>
          <p:nvPr/>
        </p:nvSpPr>
        <p:spPr>
          <a:xfrm>
            <a:off x="16920" y="579132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8" name="Line 11"/>
          <p:cNvSpPr/>
          <p:nvPr/>
        </p:nvSpPr>
        <p:spPr>
          <a:xfrm>
            <a:off x="29520" y="4766040"/>
            <a:ext cx="360" cy="16387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9" name="CustomShape 12"/>
          <p:cNvSpPr/>
          <p:nvPr/>
        </p:nvSpPr>
        <p:spPr>
          <a:xfrm>
            <a:off x="-26280" y="6180840"/>
            <a:ext cx="3953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Should be answers to a, b and c from previous example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10" name="Picture 29"/>
          <p:cNvPicPr/>
          <p:nvPr/>
        </p:nvPicPr>
        <p:blipFill>
          <a:blip r:embed="rId3"/>
          <a:stretch/>
        </p:blipFill>
        <p:spPr>
          <a:xfrm>
            <a:off x="1755360" y="4909680"/>
            <a:ext cx="7325640" cy="220680"/>
          </a:xfrm>
          <a:prstGeom prst="rect">
            <a:avLst/>
          </a:prstGeom>
          <a:ln>
            <a:noFill/>
          </a:ln>
        </p:spPr>
      </p:pic>
      <p:pic>
        <p:nvPicPr>
          <p:cNvPr id="1311" name="Picture 31"/>
          <p:cNvPicPr/>
          <p:nvPr/>
        </p:nvPicPr>
        <p:blipFill>
          <a:blip r:embed="rId4"/>
          <a:stretch/>
        </p:blipFill>
        <p:spPr>
          <a:xfrm>
            <a:off x="4715640" y="6472080"/>
            <a:ext cx="1282680" cy="30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8" grpId="0"/>
      <p:bldP spid="1301" grpId="0" animBg="1"/>
      <p:bldP spid="130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ustomShape 1"/>
          <p:cNvSpPr/>
          <p:nvPr/>
        </p:nvSpPr>
        <p:spPr>
          <a:xfrm>
            <a:off x="312120" y="509760"/>
            <a:ext cx="84524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Thus for a sample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configurations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pseudo-likelihood and its’ gradient are 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313" name="Picture 4"/>
          <p:cNvPicPr/>
          <p:nvPr/>
        </p:nvPicPr>
        <p:blipFill>
          <a:blip r:embed="rId2"/>
          <a:stretch/>
        </p:blipFill>
        <p:spPr>
          <a:xfrm>
            <a:off x="127080" y="1145160"/>
            <a:ext cx="8797680" cy="709560"/>
          </a:xfrm>
          <a:prstGeom prst="rect">
            <a:avLst/>
          </a:prstGeom>
          <a:ln>
            <a:noFill/>
          </a:ln>
        </p:spPr>
      </p:pic>
      <p:pic>
        <p:nvPicPr>
          <p:cNvPr id="1314" name="Picture 5"/>
          <p:cNvPicPr/>
          <p:nvPr/>
        </p:nvPicPr>
        <p:blipFill>
          <a:blip r:embed="rId3"/>
          <a:stretch/>
        </p:blipFill>
        <p:spPr>
          <a:xfrm>
            <a:off x="497160" y="2991960"/>
            <a:ext cx="8070840" cy="744840"/>
          </a:xfrm>
          <a:prstGeom prst="rect">
            <a:avLst/>
          </a:prstGeom>
          <a:ln>
            <a:noFill/>
          </a:ln>
        </p:spPr>
      </p:pic>
      <p:pic>
        <p:nvPicPr>
          <p:cNvPr id="1315" name="Picture 6"/>
          <p:cNvPicPr/>
          <p:nvPr/>
        </p:nvPicPr>
        <p:blipFill>
          <a:blip r:embed="rId4"/>
          <a:stretch/>
        </p:blipFill>
        <p:spPr>
          <a:xfrm>
            <a:off x="1973160" y="3964320"/>
            <a:ext cx="6766560" cy="756000"/>
          </a:xfrm>
          <a:prstGeom prst="rect">
            <a:avLst/>
          </a:prstGeom>
          <a:ln>
            <a:noFill/>
          </a:ln>
        </p:spPr>
      </p:pic>
      <p:pic>
        <p:nvPicPr>
          <p:cNvPr id="1316" name="Picture 9"/>
          <p:cNvPicPr/>
          <p:nvPr/>
        </p:nvPicPr>
        <p:blipFill>
          <a:blip r:embed="rId5"/>
          <a:stretch/>
        </p:blipFill>
        <p:spPr>
          <a:xfrm>
            <a:off x="3142800" y="2001960"/>
            <a:ext cx="1968120" cy="693360"/>
          </a:xfrm>
          <a:prstGeom prst="rect">
            <a:avLst/>
          </a:prstGeom>
          <a:ln>
            <a:noFill/>
          </a:ln>
        </p:spPr>
      </p:pic>
      <p:pic>
        <p:nvPicPr>
          <p:cNvPr id="1317" name="Picture 1"/>
          <p:cNvPicPr/>
          <p:nvPr/>
        </p:nvPicPr>
        <p:blipFill>
          <a:blip r:embed="rId6"/>
          <a:stretch/>
        </p:blipFill>
        <p:spPr>
          <a:xfrm>
            <a:off x="1973160" y="4959360"/>
            <a:ext cx="4308120" cy="767880"/>
          </a:xfrm>
          <a:prstGeom prst="rect">
            <a:avLst/>
          </a:prstGeom>
          <a:ln>
            <a:noFill/>
          </a:ln>
        </p:spPr>
      </p:pic>
      <p:pic>
        <p:nvPicPr>
          <p:cNvPr id="1318" name="Picture 2"/>
          <p:cNvPicPr/>
          <p:nvPr/>
        </p:nvPicPr>
        <p:blipFill>
          <a:blip r:embed="rId7"/>
          <a:stretch/>
        </p:blipFill>
        <p:spPr>
          <a:xfrm>
            <a:off x="170280" y="5858640"/>
            <a:ext cx="7998120" cy="76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Picture 3"/>
          <p:cNvPicPr/>
          <p:nvPr/>
        </p:nvPicPr>
        <p:blipFill>
          <a:blip r:embed="rId2"/>
          <a:stretch/>
        </p:blipFill>
        <p:spPr>
          <a:xfrm>
            <a:off x="127080" y="1171440"/>
            <a:ext cx="8911080" cy="718920"/>
          </a:xfrm>
          <a:prstGeom prst="rect">
            <a:avLst/>
          </a:prstGeom>
          <a:ln>
            <a:noFill/>
          </a:ln>
        </p:spPr>
      </p:pic>
      <p:pic>
        <p:nvPicPr>
          <p:cNvPr id="1320" name="Picture 6"/>
          <p:cNvPicPr/>
          <p:nvPr/>
        </p:nvPicPr>
        <p:blipFill>
          <a:blip r:embed="rId3"/>
          <a:stretch/>
        </p:blipFill>
        <p:spPr>
          <a:xfrm>
            <a:off x="127080" y="2235600"/>
            <a:ext cx="5143680" cy="72648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68440" y="314280"/>
            <a:ext cx="44233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Sample pseudo-likelihood: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1766880" y="3325320"/>
            <a:ext cx="5799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Gradient of sample pseudo-likelihood: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323" name="Picture 1"/>
          <p:cNvPicPr/>
          <p:nvPr/>
        </p:nvPicPr>
        <p:blipFill>
          <a:blip r:embed="rId4"/>
          <a:stretch/>
        </p:blipFill>
        <p:spPr>
          <a:xfrm>
            <a:off x="1751400" y="4122360"/>
            <a:ext cx="5540760" cy="250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CustomShape 1"/>
          <p:cNvSpPr/>
          <p:nvPr/>
        </p:nvSpPr>
        <p:spPr>
          <a:xfrm>
            <a:off x="601560" y="232200"/>
            <a:ext cx="7799760" cy="81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Let’s go back to the two parameter problem we could visualize: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325" name="Group 2"/>
          <p:cNvGrpSpPr/>
          <p:nvPr/>
        </p:nvGrpSpPr>
        <p:grpSpPr>
          <a:xfrm>
            <a:off x="2398320" y="1795680"/>
            <a:ext cx="3296520" cy="1027800"/>
            <a:chOff x="2398320" y="1795680"/>
            <a:chExt cx="3296520" cy="1027800"/>
          </a:xfrm>
        </p:grpSpPr>
        <p:grpSp>
          <p:nvGrpSpPr>
            <p:cNvPr id="1326" name="Group 3"/>
            <p:cNvGrpSpPr/>
            <p:nvPr/>
          </p:nvGrpSpPr>
          <p:grpSpPr>
            <a:xfrm>
              <a:off x="4780800" y="1818720"/>
              <a:ext cx="914040" cy="1004760"/>
              <a:chOff x="4780800" y="1818720"/>
              <a:chExt cx="914040" cy="1004760"/>
            </a:xfrm>
          </p:grpSpPr>
          <p:sp>
            <p:nvSpPr>
              <p:cNvPr id="1327" name="CustomShape 4"/>
              <p:cNvSpPr/>
              <p:nvPr/>
            </p:nvSpPr>
            <p:spPr>
              <a:xfrm>
                <a:off x="4780800" y="19051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328" name="CustomShape 5"/>
              <p:cNvSpPr/>
              <p:nvPr/>
            </p:nvSpPr>
            <p:spPr>
              <a:xfrm>
                <a:off x="4943120" y="18187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 dirty="0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 dirty="0">
                  <a:latin typeface="Arial"/>
                </a:endParaRPr>
              </a:p>
            </p:txBody>
          </p:sp>
        </p:grpSp>
        <p:grpSp>
          <p:nvGrpSpPr>
            <p:cNvPr id="1329" name="Group 6"/>
            <p:cNvGrpSpPr/>
            <p:nvPr/>
          </p:nvGrpSpPr>
          <p:grpSpPr>
            <a:xfrm>
              <a:off x="2398320" y="1795680"/>
              <a:ext cx="914040" cy="1025640"/>
              <a:chOff x="2398320" y="1795680"/>
              <a:chExt cx="914040" cy="1025640"/>
            </a:xfrm>
          </p:grpSpPr>
          <p:sp>
            <p:nvSpPr>
              <p:cNvPr id="1330" name="CustomShape 7"/>
              <p:cNvSpPr/>
              <p:nvPr/>
            </p:nvSpPr>
            <p:spPr>
              <a:xfrm>
                <a:off x="2398320" y="1907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331" name="CustomShape 8"/>
              <p:cNvSpPr/>
              <p:nvPr/>
            </p:nvSpPr>
            <p:spPr>
              <a:xfrm>
                <a:off x="2513250" y="1795680"/>
                <a:ext cx="651310" cy="1014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 dirty="0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 dirty="0">
                  <a:latin typeface="Arial"/>
                </a:endParaRPr>
              </a:p>
            </p:txBody>
          </p:sp>
        </p:grpSp>
        <p:sp>
          <p:nvSpPr>
            <p:cNvPr id="1332" name="Line 9"/>
            <p:cNvSpPr/>
            <p:nvPr/>
          </p:nvSpPr>
          <p:spPr>
            <a:xfrm>
              <a:off x="3312720" y="236196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333" name="Picture 18"/>
          <p:cNvPicPr/>
          <p:nvPr/>
        </p:nvPicPr>
        <p:blipFill>
          <a:blip r:embed="rId2"/>
          <a:stretch/>
        </p:blipFill>
        <p:spPr>
          <a:xfrm>
            <a:off x="5752080" y="1347840"/>
            <a:ext cx="3202920" cy="247320"/>
          </a:xfrm>
          <a:prstGeom prst="rect">
            <a:avLst/>
          </a:prstGeom>
          <a:ln>
            <a:noFill/>
          </a:ln>
        </p:spPr>
      </p:pic>
      <p:pic>
        <p:nvPicPr>
          <p:cNvPr id="1334" name="Picture 1"/>
          <p:cNvPicPr/>
          <p:nvPr/>
        </p:nvPicPr>
        <p:blipFill>
          <a:blip r:embed="rId3"/>
          <a:stretch/>
        </p:blipFill>
        <p:spPr>
          <a:xfrm>
            <a:off x="2879280" y="1211760"/>
            <a:ext cx="1948320" cy="672480"/>
          </a:xfrm>
          <a:prstGeom prst="rect">
            <a:avLst/>
          </a:prstGeom>
          <a:ln>
            <a:noFill/>
          </a:ln>
        </p:spPr>
      </p:pic>
      <p:pic>
        <p:nvPicPr>
          <p:cNvPr id="1335" name="Picture 25"/>
          <p:cNvPicPr/>
          <p:nvPr/>
        </p:nvPicPr>
        <p:blipFill>
          <a:blip r:embed="rId4"/>
          <a:stretch/>
        </p:blipFill>
        <p:spPr>
          <a:xfrm>
            <a:off x="4580280" y="2965320"/>
            <a:ext cx="1193040" cy="657000"/>
          </a:xfrm>
          <a:prstGeom prst="rect">
            <a:avLst/>
          </a:prstGeom>
          <a:ln>
            <a:noFill/>
          </a:ln>
        </p:spPr>
      </p:pic>
      <p:pic>
        <p:nvPicPr>
          <p:cNvPr id="1336" name="Picture 26"/>
          <p:cNvPicPr/>
          <p:nvPr/>
        </p:nvPicPr>
        <p:blipFill>
          <a:blip r:embed="rId5"/>
          <a:stretch/>
        </p:blipFill>
        <p:spPr>
          <a:xfrm>
            <a:off x="2216520" y="2957040"/>
            <a:ext cx="1237320" cy="689760"/>
          </a:xfrm>
          <a:prstGeom prst="rect">
            <a:avLst/>
          </a:prstGeom>
          <a:ln>
            <a:noFill/>
          </a:ln>
        </p:spPr>
      </p:pic>
      <p:sp>
        <p:nvSpPr>
          <p:cNvPr id="1337" name="CustomShape 10"/>
          <p:cNvSpPr/>
          <p:nvPr/>
        </p:nvSpPr>
        <p:spPr>
          <a:xfrm>
            <a:off x="876960" y="4071600"/>
            <a:ext cx="7799760" cy="263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Using the same sample of 25 that we used for the previous two parameter example: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Compute the gradient of sample pseudo-likelihood and plot it in 2D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Pin point a better approximate minimum of the pseudo-likelihood   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surface.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c. Compute the potentials from the optimal parameter vector and compare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to those used to generate the original sample.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CustomShape 1"/>
          <p:cNvSpPr/>
          <p:nvPr/>
        </p:nvSpPr>
        <p:spPr>
          <a:xfrm>
            <a:off x="450360" y="102960"/>
            <a:ext cx="8385840" cy="662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First lets get a sample of configurations from a "true" model: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 "true" theta is: (1.098612, -0.7096765) which translates to the potentials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below.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True node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PsiA &lt;- c(3,1)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PsiB &lt;- c(3,1)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# True edge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PsiAB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rbind(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c(3, 6.1),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c(6.1, 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known.model$node.pot[1,]  &lt;- PsiA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known.model$node.pot[2,]  &lt;- PsiB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CustomShape 1"/>
          <p:cNvSpPr/>
          <p:nvPr/>
        </p:nvSpPr>
        <p:spPr>
          <a:xfrm>
            <a:off x="369360" y="805320"/>
            <a:ext cx="838584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an empty two node two parameter model to work with: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make.par(fit, 2)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fit$node.par[2,1,]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fit$edge.par[[1]][1,1,1]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fit$edge.par[[1]][2,2,1]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Set up a grid of thetas: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theta1 &lt;- seq(from =   0.0, to=2.5, by = 0.05)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theta2 &lt;- seq(from =  -2.0, to=1.0, by = 0.05)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Sample neg log pseudo-likelihood and neg log likelihood and their gradients: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Containers for the negative log pseudolikelihood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npll.mat       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grad.npll.mat.u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grad.npll.mat.v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Containers for the negative log pseudolikelihood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nll.mat       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grad.nll.mat.u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grad.nll.mat.v &lt;- array(NA, c(length(theta1), length(theta2)))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340" name="CustomShape 2"/>
          <p:cNvSpPr/>
          <p:nvPr/>
        </p:nvSpPr>
        <p:spPr>
          <a:xfrm>
            <a:off x="205920" y="261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57080" y="3141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604440" y="466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  has entries numerically equivalent to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2"/>
          <a:stretch/>
        </p:blipFill>
        <p:spPr>
          <a:xfrm>
            <a:off x="1034280" y="331560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2" name="Picture 12"/>
          <p:cNvPicPr/>
          <p:nvPr/>
        </p:nvPicPr>
        <p:blipFill>
          <a:blip r:embed="rId2"/>
          <a:stretch/>
        </p:blipFill>
        <p:spPr>
          <a:xfrm>
            <a:off x="4932720" y="485316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3" name="Picture 3"/>
          <p:cNvPicPr/>
          <p:nvPr/>
        </p:nvPicPr>
        <p:blipFill>
          <a:blip r:embed="rId3"/>
          <a:stretch/>
        </p:blipFill>
        <p:spPr>
          <a:xfrm>
            <a:off x="5492160" y="2634840"/>
            <a:ext cx="3244320" cy="1495440"/>
          </a:xfrm>
          <a:prstGeom prst="rect">
            <a:avLst/>
          </a:prstGeom>
          <a:ln>
            <a:noFill/>
          </a:ln>
        </p:spPr>
      </p:pic>
      <p:pic>
        <p:nvPicPr>
          <p:cNvPr id="264" name="Picture 6"/>
          <p:cNvPicPr/>
          <p:nvPr/>
        </p:nvPicPr>
        <p:blipFill>
          <a:blip r:embed="rId4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feature functions we can write node and edge energies in convenient matrix-vector form(s):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CustomShape 1"/>
          <p:cNvSpPr/>
          <p:nvPr/>
        </p:nvSpPr>
        <p:spPr>
          <a:xfrm>
            <a:off x="288000" y="992520"/>
            <a:ext cx="8656200" cy="48358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count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1:length(theta1))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for(j in 1:length(theta2))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print(count)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theta &lt;- c(theta1[i], theta2[j])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Negative log pseudo likelihood and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npll.info        &lt;- neglogpseudolik(par = theta, crf = fit, samples = samps,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conditional.energy.function.type = "feature",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ff = f0, gradQ = T,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npll.mat[i,j]    &lt;- npll.info$samp.neglogpseudolik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neg.log.psl.grad &lt;- npll.info$samp.grad.neglogpseudolik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grad.npll.mat.u[i,j] &lt;- neg.log.psl.grad[1]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grad.npll.mat.v[i,j] &lt;- neg.log.psl.grad[2]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   # Negative log likelihood and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   # update.crf=T must be true to use the current theta. NOTE: par in fit will ne changing!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nll.mat[i,j]        &lt;- negloglik(par = theta,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infer.method = infer.exact, update.crfQ = 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grad.nll.mat.u[i,j] &lt;- fit$gradient[1]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grad.nll.mat.v[i,j] &lt;- fit$gradient[2]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count &lt;- count + 1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42" name="CustomShape 2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>
            <a:off x="288000" y="992520"/>
            <a:ext cx="8656200" cy="42883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Library to help plot vector fields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library(OceanView)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Make a 2D plot of the gradient for the negative log pseudo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u &lt;- grad.npll.mat.u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v &lt;- grad.npll.mat.v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Sample negative log pseudo-likelihood: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image2D(x = theta1, y = theta2, z = npll.mat, contour = TRUE, xlab="theta1", ylab="theta2")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Gradient negative log pseudo-likelihood: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quiver2D(x = theta1, y = theta2, u = u, v = v, add = TRUE, by =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#-------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Make a 2D plot of the gradient for the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ul &lt;- grad.nll.mat.u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vl &lt;- grad.nll.mat.v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Sample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image2D(x = theta1, y = theta2, z = nll.mat, contour = TRUE, xlab="theta1", ylab="theta2")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Gradient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quiver2D(x = theta1, y = theta2, u = ul, v = vl, add = TRUE, by = 6)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44" name="CustomShape 2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Picture 3"/>
          <p:cNvPicPr/>
          <p:nvPr/>
        </p:nvPicPr>
        <p:blipFill>
          <a:blip r:embed="rId2"/>
          <a:stretch/>
        </p:blipFill>
        <p:spPr>
          <a:xfrm>
            <a:off x="459360" y="3668400"/>
            <a:ext cx="8265240" cy="3189240"/>
          </a:xfrm>
          <a:prstGeom prst="rect">
            <a:avLst/>
          </a:prstGeom>
          <a:ln>
            <a:noFill/>
          </a:ln>
        </p:spPr>
      </p:pic>
      <p:pic>
        <p:nvPicPr>
          <p:cNvPr id="1346" name="Picture 4"/>
          <p:cNvPicPr/>
          <p:nvPr/>
        </p:nvPicPr>
        <p:blipFill>
          <a:blip r:embed="rId3"/>
          <a:stretch/>
        </p:blipFill>
        <p:spPr>
          <a:xfrm>
            <a:off x="621360" y="277560"/>
            <a:ext cx="8045640" cy="3189240"/>
          </a:xfrm>
          <a:prstGeom prst="rect">
            <a:avLst/>
          </a:prstGeom>
          <a:ln>
            <a:noFill/>
          </a:ln>
        </p:spPr>
      </p:pic>
      <p:sp>
        <p:nvSpPr>
          <p:cNvPr id="1347" name="CustomShape 1"/>
          <p:cNvSpPr/>
          <p:nvPr/>
        </p:nvSpPr>
        <p:spPr>
          <a:xfrm>
            <a:off x="2419560" y="81000"/>
            <a:ext cx="4821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pseudo likelihood and its gradient: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8" name="CustomShape 2"/>
          <p:cNvSpPr/>
          <p:nvPr/>
        </p:nvSpPr>
        <p:spPr>
          <a:xfrm>
            <a:off x="2739960" y="3480480"/>
            <a:ext cx="407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likelihood and its gradient: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9" name="CustomShape 3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CustomShape 1"/>
          <p:cNvSpPr/>
          <p:nvPr/>
        </p:nvSpPr>
        <p:spPr>
          <a:xfrm>
            <a:off x="205560" y="450360"/>
            <a:ext cx="447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b.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1" name="CustomShape 2"/>
          <p:cNvSpPr/>
          <p:nvPr/>
        </p:nvSpPr>
        <p:spPr>
          <a:xfrm>
            <a:off x="288000" y="992520"/>
            <a:ext cx="8656200" cy="56876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Optimize theta: find minimum of </a:t>
            </a:r>
            <a:r>
              <a:rPr lang="en-US" sz="1600" b="0" strike="noStrike" spc="-1">
                <a:solidFill>
                  <a:srgbClr val="0CFF00"/>
                </a:solidFill>
                <a:latin typeface="Courier New"/>
              </a:rPr>
              <a:t>negative log pseudo-likelihood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Auxiliary, gradient convenience function. Follows train.mrf in CRF: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gradient &lt;- function(par, crf, ...) { crf$gradient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fit$par &lt;- c(0,0)    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Reset theta to start at 0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  &lt;- stats::optim(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par          = fit$par,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fn           = neglogpseudolik2,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gr           = gradient,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crf          = fit,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samples      = samps,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conditional.energy.function.type = "feature",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ff           = f0, 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gradQ        = TRUE,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update.crfQ  = TRUE,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fit$gradient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fit$nll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fit$par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352" name="Picture 5"/>
          <p:cNvPicPr/>
          <p:nvPr/>
        </p:nvPicPr>
        <p:blipFill>
          <a:blip r:embed="rId2"/>
          <a:stretch/>
        </p:blipFill>
        <p:spPr>
          <a:xfrm>
            <a:off x="3149640" y="6014520"/>
            <a:ext cx="2844360" cy="57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CustomShape 1"/>
          <p:cNvSpPr/>
          <p:nvPr/>
        </p:nvSpPr>
        <p:spPr>
          <a:xfrm>
            <a:off x="35280" y="450360"/>
            <a:ext cx="447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b.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4" name="CustomShape 2"/>
          <p:cNvSpPr/>
          <p:nvPr/>
        </p:nvSpPr>
        <p:spPr>
          <a:xfrm>
            <a:off x="474480" y="141480"/>
            <a:ext cx="8656200" cy="6483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Instantiate a new CRF object to do the </a:t>
            </a:r>
            <a:r>
              <a:rPr lang="en-US" sz="1400" b="0" strike="noStrike" spc="-1">
                <a:solidFill>
                  <a:srgbClr val="FF0000"/>
                </a:solidFill>
                <a:latin typeface="Courier New"/>
              </a:rPr>
              <a:t>negative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 </a:t>
            </a:r>
            <a:r>
              <a:rPr lang="en-US" sz="1400" b="0" strike="noStrike" spc="-1">
                <a:solidFill>
                  <a:srgbClr val="FF0000"/>
                </a:solidFill>
                <a:latin typeface="Courier New"/>
              </a:rPr>
              <a:t>log likelihood minimization: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make.crf(adj, n.states)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make.features(fit2)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make.par(fit2, 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fit2$node.par[1,1,]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fit2$node.par[2,1,]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fit2$edge.par[[1]][1,1,1]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fit2$edge.par[[1]][2,2,1]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fit2$par.stat &lt;- mrf.stat(crf = fit2, instances = samps)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 &lt;- c(0,0)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  &lt;- stats::optim(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par          = fit2$par,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fn           = negloglik,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gr           = gradient,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crf          = fit2, 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samples      = samps,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update.crfQ  = TRUE, 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fit2$gradient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fit2$nll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fit$par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 - fit$par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5" name="Picture 1"/>
          <p:cNvPicPr/>
          <p:nvPr/>
        </p:nvPicPr>
        <p:blipFill>
          <a:blip r:embed="rId2"/>
          <a:stretch/>
        </p:blipFill>
        <p:spPr>
          <a:xfrm>
            <a:off x="4758840" y="4816440"/>
            <a:ext cx="3606480" cy="163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CustomShape 1"/>
          <p:cNvSpPr/>
          <p:nvPr/>
        </p:nvSpPr>
        <p:spPr>
          <a:xfrm>
            <a:off x="-62280" y="2304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c.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7" name="CustomShape 2"/>
          <p:cNvSpPr/>
          <p:nvPr/>
        </p:nvSpPr>
        <p:spPr>
          <a:xfrm>
            <a:off x="250560" y="557280"/>
            <a:ext cx="8656200" cy="47790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Instantiate the true model with the actual theta: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make.crf(adj, n.states)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make.features(tru)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make.par(tru, 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tru$node.par[1,1,]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tru$node.par[2,1,]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tru$edge.par[[1]][1,1,1]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tru$edge.par[[1]][2,2,1]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tru$par &lt;- c(1.098612, -0.7096765)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Re-scale potentials to ensure they are in "standard form":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tru$par,  crf = tru, 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fit$par,  crf = fit, 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fit2$par, crf = fit2,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fit$edge.pot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fit2$edge.pot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8" name="Picture 6"/>
          <p:cNvPicPr/>
          <p:nvPr/>
        </p:nvPicPr>
        <p:blipFill>
          <a:blip r:embed="rId2"/>
          <a:stretch/>
        </p:blipFill>
        <p:spPr>
          <a:xfrm>
            <a:off x="5214240" y="1073880"/>
            <a:ext cx="2130480" cy="5666040"/>
          </a:xfrm>
          <a:prstGeom prst="rect">
            <a:avLst/>
          </a:prstGeom>
          <a:ln>
            <a:noFill/>
          </a:ln>
        </p:spPr>
      </p:pic>
      <p:sp>
        <p:nvSpPr>
          <p:cNvPr id="1359" name="CustomShape 3"/>
          <p:cNvSpPr/>
          <p:nvPr/>
        </p:nvSpPr>
        <p:spPr>
          <a:xfrm>
            <a:off x="0" y="5490720"/>
            <a:ext cx="40453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these simple models, the parameter estimates both came out pretty close to each other, and pretty close to the true values.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64379A-7828-426A-992C-1707D87BC1E7}"/>
              </a:ext>
            </a:extLst>
          </p:cNvPr>
          <p:cNvSpPr txBox="1"/>
          <p:nvPr/>
        </p:nvSpPr>
        <p:spPr>
          <a:xfrm>
            <a:off x="2081048" y="2011680"/>
            <a:ext cx="50818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Multilevel Logistic Regression </a:t>
            </a:r>
          </a:p>
          <a:p>
            <a:pPr algn="ctr"/>
            <a:r>
              <a:rPr lang="en-US" sz="2800" dirty="0"/>
              <a:t>to Determine MRF Parameters</a:t>
            </a:r>
          </a:p>
        </p:txBody>
      </p:sp>
    </p:spTree>
    <p:extLst>
      <p:ext uri="{BB962C8B-B14F-4D97-AF65-F5344CB8AC3E}">
        <p14:creationId xmlns:p14="http://schemas.microsoft.com/office/powerpoint/2010/main" val="353842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>
            <a:extLst>
              <a:ext uri="{FF2B5EF4-FFF2-40B4-BE49-F238E27FC236}">
                <a16:creationId xmlns:a16="http://schemas.microsoft.com/office/drawing/2014/main" id="{006FF05C-7873-41AB-9321-9A14641EF407}"/>
              </a:ext>
            </a:extLst>
          </p:cNvPr>
          <p:cNvSpPr/>
          <p:nvPr/>
        </p:nvSpPr>
        <p:spPr>
          <a:xfrm>
            <a:off x="326880" y="1489239"/>
            <a:ext cx="8603640" cy="1102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Consider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set of all conditional probabilities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that can be formed from all sampled configurations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(n)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62A30-9639-4731-8AEA-119DD9C9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84" y="2591845"/>
            <a:ext cx="4906229" cy="558796"/>
          </a:xfrm>
          <a:prstGeom prst="rect">
            <a:avLst/>
          </a:prstGeom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D72961C7-9943-4F79-AF25-A622D438C428}"/>
              </a:ext>
            </a:extLst>
          </p:cNvPr>
          <p:cNvSpPr/>
          <p:nvPr/>
        </p:nvSpPr>
        <p:spPr>
          <a:xfrm>
            <a:off x="201807" y="3464131"/>
            <a:ext cx="8603640" cy="1102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we have already seen, all of the MRF parameters are contained within the expressions of these conditional probabilities.</a:t>
            </a:r>
            <a:endParaRPr lang="en-US" sz="2200" b="0" strike="noStrike" spc="-1" baseline="-25000" dirty="0">
              <a:latin typeface="Arial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2C4B0070-5671-458D-9506-E16E290FE089}"/>
              </a:ext>
            </a:extLst>
          </p:cNvPr>
          <p:cNvSpPr/>
          <p:nvPr/>
        </p:nvSpPr>
        <p:spPr>
          <a:xfrm>
            <a:off x="270180" y="4795794"/>
            <a:ext cx="8603640" cy="16239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can use this fact to build a set of simultaneous equations which we can “solve” for the unknown MRF parameters.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equations will have the form of a logistic regression, which we will now show.</a:t>
            </a:r>
            <a:endParaRPr lang="en-US" sz="2200" b="0" strike="noStrike" spc="-1" baseline="-25000" dirty="0">
              <a:latin typeface="Arial"/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id="{4EE30A96-6FD4-4DFE-A301-94A61E495501}"/>
              </a:ext>
            </a:extLst>
          </p:cNvPr>
          <p:cNvSpPr/>
          <p:nvPr/>
        </p:nvSpPr>
        <p:spPr>
          <a:xfrm>
            <a:off x="425582" y="263737"/>
            <a:ext cx="8558859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  <a:t>MRF relationship to Logistic Regression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959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CustomShape 1"/>
          <p:cNvSpPr/>
          <p:nvPr/>
        </p:nvSpPr>
        <p:spPr>
          <a:xfrm>
            <a:off x="326880" y="28476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Remembering that: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=1|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=1) +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=2|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=2) = 1, consider: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386" name="Picture 4"/>
          <p:cNvPicPr/>
          <p:nvPr/>
        </p:nvPicPr>
        <p:blipFill>
          <a:blip r:embed="rId2"/>
          <a:stretch/>
        </p:blipFill>
        <p:spPr>
          <a:xfrm>
            <a:off x="957960" y="1180080"/>
            <a:ext cx="3916800" cy="636480"/>
          </a:xfrm>
          <a:prstGeom prst="rect">
            <a:avLst/>
          </a:prstGeom>
          <a:ln>
            <a:noFill/>
          </a:ln>
        </p:spPr>
      </p:pic>
      <p:pic>
        <p:nvPicPr>
          <p:cNvPr id="1387" name="Picture 5"/>
          <p:cNvPicPr/>
          <p:nvPr/>
        </p:nvPicPr>
        <p:blipFill>
          <a:blip r:embed="rId3"/>
          <a:stretch/>
        </p:blipFill>
        <p:spPr>
          <a:xfrm>
            <a:off x="5862960" y="1325160"/>
            <a:ext cx="2193120" cy="266400"/>
          </a:xfrm>
          <a:prstGeom prst="rect">
            <a:avLst/>
          </a:prstGeom>
          <a:ln>
            <a:noFill/>
          </a:ln>
        </p:spPr>
      </p:pic>
      <p:pic>
        <p:nvPicPr>
          <p:cNvPr id="1388" name="Picture 6"/>
          <p:cNvPicPr/>
          <p:nvPr/>
        </p:nvPicPr>
        <p:blipFill>
          <a:blip r:embed="rId4"/>
          <a:stretch/>
        </p:blipFill>
        <p:spPr>
          <a:xfrm>
            <a:off x="95760" y="2911320"/>
            <a:ext cx="8955360" cy="779400"/>
          </a:xfrm>
          <a:prstGeom prst="rect">
            <a:avLst/>
          </a:prstGeom>
          <a:ln>
            <a:noFill/>
          </a:ln>
        </p:spPr>
      </p:pic>
      <p:pic>
        <p:nvPicPr>
          <p:cNvPr id="1389" name="Picture 7"/>
          <p:cNvPicPr/>
          <p:nvPr/>
        </p:nvPicPr>
        <p:blipFill>
          <a:blip r:embed="rId5"/>
          <a:stretch/>
        </p:blipFill>
        <p:spPr>
          <a:xfrm>
            <a:off x="1702800" y="4089240"/>
            <a:ext cx="5980680" cy="326520"/>
          </a:xfrm>
          <a:prstGeom prst="rect">
            <a:avLst/>
          </a:prstGeom>
          <a:ln>
            <a:noFill/>
          </a:ln>
        </p:spPr>
      </p:pic>
      <p:sp>
        <p:nvSpPr>
          <p:cNvPr id="1390" name="CustomShape 2"/>
          <p:cNvSpPr/>
          <p:nvPr/>
        </p:nvSpPr>
        <p:spPr>
          <a:xfrm>
            <a:off x="205920" y="215748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Taking logs: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391" name="CustomShape 3"/>
          <p:cNvSpPr/>
          <p:nvPr/>
        </p:nvSpPr>
        <p:spPr>
          <a:xfrm>
            <a:off x="219600" y="479520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Also note for good measure: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392" name="Picture 10"/>
          <p:cNvPicPr/>
          <p:nvPr/>
        </p:nvPicPr>
        <p:blipFill>
          <a:blip r:embed="rId6"/>
          <a:stretch/>
        </p:blipFill>
        <p:spPr>
          <a:xfrm>
            <a:off x="1503360" y="5407200"/>
            <a:ext cx="6289200" cy="1119240"/>
          </a:xfrm>
          <a:prstGeom prst="rect">
            <a:avLst/>
          </a:prstGeom>
          <a:ln>
            <a:noFill/>
          </a:ln>
        </p:spPr>
      </p:pic>
      <p:sp>
        <p:nvSpPr>
          <p:cNvPr id="1393" name="CustomShape 4"/>
          <p:cNvSpPr/>
          <p:nvPr/>
        </p:nvSpPr>
        <p:spPr>
          <a:xfrm>
            <a:off x="997560" y="3987000"/>
            <a:ext cx="73800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i.e.: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1" grpId="0"/>
      <p:bldP spid="139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CustomShape 1"/>
          <p:cNvSpPr/>
          <p:nvPr/>
        </p:nvSpPr>
        <p:spPr>
          <a:xfrm>
            <a:off x="219600" y="205056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this notation we can denote the conditional node energy as: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395" name="CustomShape 2"/>
          <p:cNvSpPr/>
          <p:nvPr/>
        </p:nvSpPr>
        <p:spPr>
          <a:xfrm>
            <a:off x="219600" y="193680"/>
            <a:ext cx="8603640" cy="16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Recall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              , among other things, is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number of times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appears in the expression for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is the vector of all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 is the same length as the vector of parameters,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96" name="Picture 8"/>
          <p:cNvPicPr/>
          <p:nvPr/>
        </p:nvPicPr>
        <p:blipFill>
          <a:blip r:embed="rId2"/>
          <a:stretch/>
        </p:blipFill>
        <p:spPr>
          <a:xfrm>
            <a:off x="1539000" y="326520"/>
            <a:ext cx="985320" cy="295200"/>
          </a:xfrm>
          <a:prstGeom prst="rect">
            <a:avLst/>
          </a:prstGeom>
          <a:ln>
            <a:noFill/>
          </a:ln>
        </p:spPr>
      </p:pic>
      <p:pic>
        <p:nvPicPr>
          <p:cNvPr id="1397" name="Picture 9"/>
          <p:cNvPicPr/>
          <p:nvPr/>
        </p:nvPicPr>
        <p:blipFill>
          <a:blip r:embed="rId3"/>
          <a:stretch/>
        </p:blipFill>
        <p:spPr>
          <a:xfrm>
            <a:off x="1044720" y="1059480"/>
            <a:ext cx="828360" cy="255240"/>
          </a:xfrm>
          <a:prstGeom prst="rect">
            <a:avLst/>
          </a:prstGeom>
          <a:ln>
            <a:noFill/>
          </a:ln>
        </p:spPr>
      </p:pic>
      <p:pic>
        <p:nvPicPr>
          <p:cNvPr id="1398" name="Picture 10"/>
          <p:cNvPicPr/>
          <p:nvPr/>
        </p:nvPicPr>
        <p:blipFill>
          <a:blip r:embed="rId2"/>
          <a:stretch/>
        </p:blipFill>
        <p:spPr>
          <a:xfrm>
            <a:off x="3930840" y="1067400"/>
            <a:ext cx="924120" cy="276840"/>
          </a:xfrm>
          <a:prstGeom prst="rect">
            <a:avLst/>
          </a:prstGeom>
          <a:ln>
            <a:noFill/>
          </a:ln>
        </p:spPr>
      </p:pic>
      <p:pic>
        <p:nvPicPr>
          <p:cNvPr id="1399" name="Picture 11"/>
          <p:cNvPicPr/>
          <p:nvPr/>
        </p:nvPicPr>
        <p:blipFill>
          <a:blip r:embed="rId3"/>
          <a:stretch/>
        </p:blipFill>
        <p:spPr>
          <a:xfrm>
            <a:off x="1620360" y="1389240"/>
            <a:ext cx="828360" cy="255240"/>
          </a:xfrm>
          <a:prstGeom prst="rect">
            <a:avLst/>
          </a:prstGeom>
          <a:ln>
            <a:noFill/>
          </a:ln>
        </p:spPr>
      </p:pic>
      <p:pic>
        <p:nvPicPr>
          <p:cNvPr id="1400" name="Picture 13"/>
          <p:cNvPicPr/>
          <p:nvPr/>
        </p:nvPicPr>
        <p:blipFill>
          <a:blip r:embed="rId4"/>
          <a:stretch/>
        </p:blipFill>
        <p:spPr>
          <a:xfrm>
            <a:off x="6861960" y="1396800"/>
            <a:ext cx="140760" cy="192600"/>
          </a:xfrm>
          <a:prstGeom prst="rect">
            <a:avLst/>
          </a:prstGeom>
          <a:ln>
            <a:noFill/>
          </a:ln>
        </p:spPr>
      </p:pic>
      <p:sp>
        <p:nvSpPr>
          <p:cNvPr id="1401" name="CustomShape 3"/>
          <p:cNvSpPr/>
          <p:nvPr/>
        </p:nvSpPr>
        <p:spPr>
          <a:xfrm>
            <a:off x="219600" y="359568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we can denote the difference of conditional node energies as: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02" name="Picture 17"/>
          <p:cNvPicPr/>
          <p:nvPr/>
        </p:nvPicPr>
        <p:blipFill>
          <a:blip r:embed="rId5"/>
          <a:stretch/>
        </p:blipFill>
        <p:spPr>
          <a:xfrm>
            <a:off x="2046600" y="4538520"/>
            <a:ext cx="4719240" cy="1401120"/>
          </a:xfrm>
          <a:prstGeom prst="rect">
            <a:avLst/>
          </a:prstGeom>
          <a:ln>
            <a:noFill/>
          </a:ln>
        </p:spPr>
      </p:pic>
      <p:pic>
        <p:nvPicPr>
          <p:cNvPr id="1403" name="Picture 19"/>
          <p:cNvPicPr/>
          <p:nvPr/>
        </p:nvPicPr>
        <p:blipFill>
          <a:blip r:embed="rId6"/>
          <a:stretch/>
        </p:blipFill>
        <p:spPr>
          <a:xfrm>
            <a:off x="2525400" y="2778480"/>
            <a:ext cx="3500640" cy="411120"/>
          </a:xfrm>
          <a:prstGeom prst="rect">
            <a:avLst/>
          </a:prstGeom>
          <a:ln>
            <a:noFill/>
          </a:ln>
        </p:spPr>
      </p:pic>
      <p:sp>
        <p:nvSpPr>
          <p:cNvPr id="1404" name="CustomShape 4"/>
          <p:cNvSpPr/>
          <p:nvPr/>
        </p:nvSpPr>
        <p:spPr>
          <a:xfrm>
            <a:off x="3206520" y="6282000"/>
            <a:ext cx="198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Delta-alpha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5" name="CustomShape 5"/>
          <p:cNvSpPr/>
          <p:nvPr/>
        </p:nvSpPr>
        <p:spPr>
          <a:xfrm rot="5400000">
            <a:off x="3522600" y="5687640"/>
            <a:ext cx="390600" cy="796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" grpId="0"/>
      <p:bldP spid="1401" grpId="0"/>
      <p:bldP spid="14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23360" y="973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models considered here there will only be 2 states at each node. Also each state has weight 1. That 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233800" y="204660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7550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node and edge weights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3447360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3412440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510800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5128560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6036480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CustomShape 1"/>
          <p:cNvSpPr/>
          <p:nvPr/>
        </p:nvSpPr>
        <p:spPr>
          <a:xfrm>
            <a:off x="219600" y="40068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Each of the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D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are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logits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(log odds) of the conditional node probabilities.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07" name="CustomShape 2"/>
          <p:cNvSpPr/>
          <p:nvPr/>
        </p:nvSpPr>
        <p:spPr>
          <a:xfrm>
            <a:off x="579900" y="1361804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Each node for each sample configuration contributes one of these logits: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08" name="Picture 7"/>
          <p:cNvPicPr/>
          <p:nvPr/>
        </p:nvPicPr>
        <p:blipFill>
          <a:blip r:embed="rId2"/>
          <a:stretch/>
        </p:blipFill>
        <p:spPr>
          <a:xfrm>
            <a:off x="3145320" y="1886400"/>
            <a:ext cx="1610640" cy="451080"/>
          </a:xfrm>
          <a:prstGeom prst="rect">
            <a:avLst/>
          </a:prstGeom>
          <a:ln>
            <a:noFill/>
          </a:ln>
        </p:spPr>
      </p:pic>
      <p:sp>
        <p:nvSpPr>
          <p:cNvPr id="1409" name="CustomShape 3"/>
          <p:cNvSpPr/>
          <p:nvPr/>
        </p:nvSpPr>
        <p:spPr>
          <a:xfrm>
            <a:off x="3259440" y="2758320"/>
            <a:ext cx="812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0" name="CustomShape 4"/>
          <p:cNvSpPr/>
          <p:nvPr/>
        </p:nvSpPr>
        <p:spPr>
          <a:xfrm>
            <a:off x="4224960" y="2764440"/>
            <a:ext cx="2532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sample configuration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1" name="CustomShape 5"/>
          <p:cNvSpPr/>
          <p:nvPr/>
        </p:nvSpPr>
        <p:spPr>
          <a:xfrm flipH="1" flipV="1">
            <a:off x="4551840" y="2351160"/>
            <a:ext cx="218160" cy="49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2" name="CustomShape 6"/>
          <p:cNvSpPr/>
          <p:nvPr/>
        </p:nvSpPr>
        <p:spPr>
          <a:xfrm flipV="1">
            <a:off x="3665520" y="2351880"/>
            <a:ext cx="442440" cy="48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3" name="CustomShape 7"/>
          <p:cNvSpPr/>
          <p:nvPr/>
        </p:nvSpPr>
        <p:spPr>
          <a:xfrm>
            <a:off x="642960" y="334080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Each of these logits can be collected into matrix-vector form: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14" name="Picture 16"/>
          <p:cNvPicPr/>
          <p:nvPr/>
        </p:nvPicPr>
        <p:blipFill>
          <a:blip r:embed="rId3"/>
          <a:stretch/>
        </p:blipFill>
        <p:spPr>
          <a:xfrm>
            <a:off x="4969440" y="4023000"/>
            <a:ext cx="3809160" cy="506880"/>
          </a:xfrm>
          <a:prstGeom prst="rect">
            <a:avLst/>
          </a:prstGeom>
          <a:ln>
            <a:noFill/>
          </a:ln>
        </p:spPr>
      </p:pic>
      <p:sp>
        <p:nvSpPr>
          <p:cNvPr id="1415" name="CustomShape 8"/>
          <p:cNvSpPr/>
          <p:nvPr/>
        </p:nvSpPr>
        <p:spPr>
          <a:xfrm>
            <a:off x="3003840" y="4043880"/>
            <a:ext cx="1971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with elements: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6" name="CustomShape 9"/>
          <p:cNvSpPr/>
          <p:nvPr/>
        </p:nvSpPr>
        <p:spPr>
          <a:xfrm rot="16200000">
            <a:off x="942120" y="4353120"/>
            <a:ext cx="518400" cy="79164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7" name="CustomShape 10"/>
          <p:cNvSpPr/>
          <p:nvPr/>
        </p:nvSpPr>
        <p:spPr>
          <a:xfrm rot="16200000">
            <a:off x="2103840" y="4483440"/>
            <a:ext cx="518400" cy="4932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8" name="CustomShape 11"/>
          <p:cNvSpPr/>
          <p:nvPr/>
        </p:nvSpPr>
        <p:spPr>
          <a:xfrm>
            <a:off x="25200" y="5019480"/>
            <a:ext cx="2846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vector of logits, of length 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</a:rPr>
              <a:t>M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(# nodes) × 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(# parameters)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19" name="Line 12"/>
          <p:cNvSpPr/>
          <p:nvPr/>
        </p:nvSpPr>
        <p:spPr>
          <a:xfrm>
            <a:off x="2363400" y="4989240"/>
            <a:ext cx="78192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0" name="CustomShape 13"/>
          <p:cNvSpPr/>
          <p:nvPr/>
        </p:nvSpPr>
        <p:spPr>
          <a:xfrm>
            <a:off x="1955880" y="5665680"/>
            <a:ext cx="3847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N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samples) ×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parameters) matrix of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a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differences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1" name="Line 14"/>
          <p:cNvSpPr/>
          <p:nvPr/>
        </p:nvSpPr>
        <p:spPr>
          <a:xfrm>
            <a:off x="3145320" y="4989240"/>
            <a:ext cx="360" cy="676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2" name="CustomShape 15"/>
          <p:cNvSpPr/>
          <p:nvPr/>
        </p:nvSpPr>
        <p:spPr>
          <a:xfrm flipH="1" flipV="1">
            <a:off x="2844360" y="4457160"/>
            <a:ext cx="569160" cy="39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3" name="CustomShape 16"/>
          <p:cNvSpPr/>
          <p:nvPr/>
        </p:nvSpPr>
        <p:spPr>
          <a:xfrm>
            <a:off x="3387240" y="4671720"/>
            <a:ext cx="284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vector of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24" name="Picture 29"/>
          <p:cNvPicPr/>
          <p:nvPr/>
        </p:nvPicPr>
        <p:blipFill>
          <a:blip r:embed="rId4"/>
          <a:stretch/>
        </p:blipFill>
        <p:spPr>
          <a:xfrm>
            <a:off x="810000" y="4114440"/>
            <a:ext cx="2006280" cy="34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7" grpId="0"/>
      <p:bldP spid="1409" grpId="0"/>
      <p:bldP spid="1410" grpId="0"/>
      <p:bldP spid="1413" grpId="0"/>
      <p:bldP spid="1415" grpId="0"/>
      <p:bldP spid="1418" grpId="0"/>
      <p:bldP spid="1420" grpId="0"/>
      <p:bldP spid="1423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Picture 3"/>
          <p:cNvPicPr/>
          <p:nvPr/>
        </p:nvPicPr>
        <p:blipFill>
          <a:blip r:embed="rId2"/>
          <a:stretch/>
        </p:blipFill>
        <p:spPr>
          <a:xfrm>
            <a:off x="1256400" y="1517400"/>
            <a:ext cx="5612040" cy="362880"/>
          </a:xfrm>
          <a:prstGeom prst="rect">
            <a:avLst/>
          </a:prstGeom>
          <a:ln>
            <a:noFill/>
          </a:ln>
        </p:spPr>
      </p:pic>
      <p:sp>
        <p:nvSpPr>
          <p:cNvPr id="1426" name="CustomShape 1"/>
          <p:cNvSpPr/>
          <p:nvPr/>
        </p:nvSpPr>
        <p:spPr>
          <a:xfrm>
            <a:off x="602280" y="727920"/>
            <a:ext cx="1249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Assume: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27" name="CustomShape 2"/>
          <p:cNvSpPr/>
          <p:nvPr/>
        </p:nvSpPr>
        <p:spPr>
          <a:xfrm>
            <a:off x="219600" y="3964320"/>
            <a:ext cx="8603640" cy="193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28" name="Picture 7"/>
          <p:cNvPicPr/>
          <p:nvPr/>
        </p:nvPicPr>
        <p:blipFill>
          <a:blip r:embed="rId3"/>
          <a:stretch/>
        </p:blipFill>
        <p:spPr>
          <a:xfrm>
            <a:off x="-12612" y="2724480"/>
            <a:ext cx="9143640" cy="482760"/>
          </a:xfrm>
          <a:prstGeom prst="rect">
            <a:avLst/>
          </a:prstGeom>
          <a:ln>
            <a:noFill/>
          </a:ln>
        </p:spPr>
      </p:pic>
      <p:sp>
        <p:nvSpPr>
          <p:cNvPr id="1429" name="CustomShape 3"/>
          <p:cNvSpPr/>
          <p:nvPr/>
        </p:nvSpPr>
        <p:spPr>
          <a:xfrm>
            <a:off x="622440" y="2068560"/>
            <a:ext cx="79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9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0" name="Table 1"/>
          <p:cNvGraphicFramePr/>
          <p:nvPr>
            <p:extLst>
              <p:ext uri="{D42A27DB-BD31-4B8C-83A1-F6EECF244321}">
                <p14:modId xmlns:p14="http://schemas.microsoft.com/office/powerpoint/2010/main" val="4114830547"/>
              </p:ext>
            </p:extLst>
          </p:nvPr>
        </p:nvGraphicFramePr>
        <p:xfrm>
          <a:off x="1483560" y="773120"/>
          <a:ext cx="5829120" cy="3657600"/>
        </p:xfrm>
        <a:graphic>
          <a:graphicData uri="http://schemas.openxmlformats.org/drawingml/2006/table">
            <a:tbl>
              <a:tblPr/>
              <a:tblGrid>
                <a:gridCol w="87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2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Complements (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31" name="CustomShape 2"/>
          <p:cNvSpPr/>
          <p:nvPr/>
        </p:nvSpPr>
        <p:spPr>
          <a:xfrm>
            <a:off x="274320" y="191348"/>
            <a:ext cx="8603640" cy="7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Consider the complete configuration space for the triangle model: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32" name="CustomShape 3"/>
          <p:cNvSpPr/>
          <p:nvPr/>
        </p:nvSpPr>
        <p:spPr>
          <a:xfrm>
            <a:off x="274320" y="4922280"/>
            <a:ext cx="8603640" cy="7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Let’s symbolically compute the matrices:               and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33" name="Picture 6"/>
          <p:cNvPicPr/>
          <p:nvPr/>
        </p:nvPicPr>
        <p:blipFill>
          <a:blip r:embed="rId2"/>
          <a:stretch/>
        </p:blipFill>
        <p:spPr>
          <a:xfrm>
            <a:off x="5844600" y="5054040"/>
            <a:ext cx="903960" cy="306720"/>
          </a:xfrm>
          <a:prstGeom prst="rect">
            <a:avLst/>
          </a:prstGeom>
          <a:ln>
            <a:noFill/>
          </a:ln>
        </p:spPr>
      </p:pic>
      <p:pic>
        <p:nvPicPr>
          <p:cNvPr id="1434" name="Picture 7"/>
          <p:cNvPicPr/>
          <p:nvPr/>
        </p:nvPicPr>
        <p:blipFill>
          <a:blip r:embed="rId3"/>
          <a:stretch/>
        </p:blipFill>
        <p:spPr>
          <a:xfrm>
            <a:off x="7473240" y="5054040"/>
            <a:ext cx="1096920" cy="315720"/>
          </a:xfrm>
          <a:prstGeom prst="rect">
            <a:avLst/>
          </a:prstGeom>
          <a:ln>
            <a:noFill/>
          </a:ln>
        </p:spPr>
      </p:pic>
      <p:sp>
        <p:nvSpPr>
          <p:cNvPr id="1435" name="CustomShape 4"/>
          <p:cNvSpPr/>
          <p:nvPr/>
        </p:nvSpPr>
        <p:spPr>
          <a:xfrm>
            <a:off x="880920" y="5574600"/>
            <a:ext cx="659196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result will allow us to see concretely, the logistic regression equations for all possible configurations that could be sampled. 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2" grpId="0"/>
      <p:bldP spid="1435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CustomShape 1"/>
          <p:cNvSpPr/>
          <p:nvPr/>
        </p:nvSpPr>
        <p:spPr>
          <a:xfrm>
            <a:off x="326880" y="21636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Choosing (standard) parameterization the triangle model:</a:t>
            </a:r>
            <a:endParaRPr lang="en-US" sz="2200" b="0" strike="noStrike" spc="-1" dirty="0">
              <a:latin typeface="Arial"/>
            </a:endParaRPr>
          </a:p>
        </p:txBody>
      </p:sp>
      <p:grpSp>
        <p:nvGrpSpPr>
          <p:cNvPr id="1437" name="Group 2"/>
          <p:cNvGrpSpPr/>
          <p:nvPr/>
        </p:nvGrpSpPr>
        <p:grpSpPr>
          <a:xfrm>
            <a:off x="3693240" y="2777257"/>
            <a:ext cx="914040" cy="985680"/>
            <a:chOff x="3693240" y="2001600"/>
            <a:chExt cx="914040" cy="985680"/>
          </a:xfrm>
        </p:grpSpPr>
        <p:sp>
          <p:nvSpPr>
            <p:cNvPr id="1438" name="CustomShape 3"/>
            <p:cNvSpPr/>
            <p:nvPr/>
          </p:nvSpPr>
          <p:spPr>
            <a:xfrm>
              <a:off x="369324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39" name="CustomShape 4"/>
            <p:cNvSpPr/>
            <p:nvPr/>
          </p:nvSpPr>
          <p:spPr>
            <a:xfrm>
              <a:off x="385164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440" name="Group 5"/>
          <p:cNvGrpSpPr/>
          <p:nvPr/>
        </p:nvGrpSpPr>
        <p:grpSpPr>
          <a:xfrm>
            <a:off x="4816440" y="4431817"/>
            <a:ext cx="914040" cy="933480"/>
            <a:chOff x="4816440" y="3656160"/>
            <a:chExt cx="914040" cy="933480"/>
          </a:xfrm>
        </p:grpSpPr>
        <p:sp>
          <p:nvSpPr>
            <p:cNvPr id="1441" name="CustomShape 6"/>
            <p:cNvSpPr/>
            <p:nvPr/>
          </p:nvSpPr>
          <p:spPr>
            <a:xfrm>
              <a:off x="4816440" y="3675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2" name="CustomShape 7"/>
            <p:cNvSpPr/>
            <p:nvPr/>
          </p:nvSpPr>
          <p:spPr>
            <a:xfrm>
              <a:off x="4978080" y="3656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443" name="Group 8"/>
          <p:cNvGrpSpPr/>
          <p:nvPr/>
        </p:nvGrpSpPr>
        <p:grpSpPr>
          <a:xfrm>
            <a:off x="2433960" y="4435417"/>
            <a:ext cx="914040" cy="932400"/>
            <a:chOff x="2433960" y="3659760"/>
            <a:chExt cx="914040" cy="932400"/>
          </a:xfrm>
        </p:grpSpPr>
        <p:sp>
          <p:nvSpPr>
            <p:cNvPr id="1444" name="CustomShape 9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5" name="CustomShape 10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446" name="Line 11"/>
          <p:cNvSpPr/>
          <p:nvPr/>
        </p:nvSpPr>
        <p:spPr>
          <a:xfrm>
            <a:off x="3348000" y="4908457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47" name="Line 12"/>
          <p:cNvSpPr/>
          <p:nvPr/>
        </p:nvSpPr>
        <p:spPr>
          <a:xfrm flipH="1" flipV="1">
            <a:off x="4582080" y="3478897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48" name="Line 13"/>
          <p:cNvSpPr/>
          <p:nvPr/>
        </p:nvSpPr>
        <p:spPr>
          <a:xfrm flipV="1">
            <a:off x="3039840" y="3505537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449" name="Picture 24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pic>
        <p:nvPicPr>
          <p:cNvPr id="1450" name="Picture 25"/>
          <p:cNvPicPr/>
          <p:nvPr/>
        </p:nvPicPr>
        <p:blipFill>
          <a:blip r:embed="rId3"/>
          <a:stretch/>
        </p:blipFill>
        <p:spPr>
          <a:xfrm>
            <a:off x="1145160" y="4995217"/>
            <a:ext cx="1158480" cy="585720"/>
          </a:xfrm>
          <a:prstGeom prst="rect">
            <a:avLst/>
          </a:prstGeom>
          <a:ln>
            <a:noFill/>
          </a:ln>
        </p:spPr>
      </p:pic>
      <p:pic>
        <p:nvPicPr>
          <p:cNvPr id="1451" name="Picture 26"/>
          <p:cNvPicPr/>
          <p:nvPr/>
        </p:nvPicPr>
        <p:blipFill>
          <a:blip r:embed="rId4"/>
          <a:stretch/>
        </p:blipFill>
        <p:spPr>
          <a:xfrm>
            <a:off x="3539160" y="2122057"/>
            <a:ext cx="1206720" cy="610200"/>
          </a:xfrm>
          <a:prstGeom prst="rect">
            <a:avLst/>
          </a:prstGeom>
          <a:ln>
            <a:noFill/>
          </a:ln>
        </p:spPr>
      </p:pic>
      <p:pic>
        <p:nvPicPr>
          <p:cNvPr id="1452" name="Picture 27"/>
          <p:cNvPicPr/>
          <p:nvPr/>
        </p:nvPicPr>
        <p:blipFill>
          <a:blip r:embed="rId5"/>
          <a:stretch/>
        </p:blipFill>
        <p:spPr>
          <a:xfrm>
            <a:off x="5727600" y="4995217"/>
            <a:ext cx="1143360" cy="578160"/>
          </a:xfrm>
          <a:prstGeom prst="rect">
            <a:avLst/>
          </a:prstGeom>
          <a:ln>
            <a:noFill/>
          </a:ln>
        </p:spPr>
      </p:pic>
      <p:pic>
        <p:nvPicPr>
          <p:cNvPr id="1453" name="Picture 1"/>
          <p:cNvPicPr/>
          <p:nvPr/>
        </p:nvPicPr>
        <p:blipFill>
          <a:blip r:embed="rId6"/>
          <a:stretch/>
        </p:blipFill>
        <p:spPr>
          <a:xfrm>
            <a:off x="1012320" y="3535057"/>
            <a:ext cx="1849680" cy="570240"/>
          </a:xfrm>
          <a:prstGeom prst="rect">
            <a:avLst/>
          </a:prstGeom>
          <a:ln>
            <a:noFill/>
          </a:ln>
        </p:spPr>
      </p:pic>
      <p:pic>
        <p:nvPicPr>
          <p:cNvPr id="1454" name="Picture 2"/>
          <p:cNvPicPr/>
          <p:nvPr/>
        </p:nvPicPr>
        <p:blipFill>
          <a:blip r:embed="rId7"/>
          <a:stretch/>
        </p:blipFill>
        <p:spPr>
          <a:xfrm>
            <a:off x="2791800" y="5480137"/>
            <a:ext cx="1845000" cy="568800"/>
          </a:xfrm>
          <a:prstGeom prst="rect">
            <a:avLst/>
          </a:prstGeom>
          <a:ln>
            <a:noFill/>
          </a:ln>
        </p:spPr>
      </p:pic>
      <p:pic>
        <p:nvPicPr>
          <p:cNvPr id="1455" name="Picture 3"/>
          <p:cNvPicPr/>
          <p:nvPr/>
        </p:nvPicPr>
        <p:blipFill>
          <a:blip r:embed="rId8"/>
          <a:stretch/>
        </p:blipFill>
        <p:spPr>
          <a:xfrm>
            <a:off x="5164920" y="3608137"/>
            <a:ext cx="1858320" cy="57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Picture 10"/>
          <p:cNvPicPr/>
          <p:nvPr/>
        </p:nvPicPr>
        <p:blipFill>
          <a:blip r:embed="rId2"/>
          <a:stretch/>
        </p:blipFill>
        <p:spPr>
          <a:xfrm>
            <a:off x="177480" y="560880"/>
            <a:ext cx="8788680" cy="663480"/>
          </a:xfrm>
          <a:prstGeom prst="rect">
            <a:avLst/>
          </a:prstGeom>
          <a:ln>
            <a:noFill/>
          </a:ln>
        </p:spPr>
      </p:pic>
      <p:pic>
        <p:nvPicPr>
          <p:cNvPr id="1457" name="Picture 11"/>
          <p:cNvPicPr/>
          <p:nvPr/>
        </p:nvPicPr>
        <p:blipFill>
          <a:blip r:embed="rId3"/>
          <a:stretch/>
        </p:blipFill>
        <p:spPr>
          <a:xfrm>
            <a:off x="177480" y="2224800"/>
            <a:ext cx="8788680" cy="629280"/>
          </a:xfrm>
          <a:prstGeom prst="rect">
            <a:avLst/>
          </a:prstGeom>
          <a:ln>
            <a:noFill/>
          </a:ln>
        </p:spPr>
      </p:pic>
      <p:pic>
        <p:nvPicPr>
          <p:cNvPr id="1458" name="Picture 12"/>
          <p:cNvPicPr/>
          <p:nvPr/>
        </p:nvPicPr>
        <p:blipFill>
          <a:blip r:embed="rId4"/>
          <a:stretch/>
        </p:blipFill>
        <p:spPr>
          <a:xfrm>
            <a:off x="177480" y="3835800"/>
            <a:ext cx="8788680" cy="629280"/>
          </a:xfrm>
          <a:prstGeom prst="rect">
            <a:avLst/>
          </a:prstGeom>
          <a:ln>
            <a:noFill/>
          </a:ln>
        </p:spPr>
      </p:pic>
      <p:pic>
        <p:nvPicPr>
          <p:cNvPr id="1459" name="Picture 13"/>
          <p:cNvPicPr/>
          <p:nvPr/>
        </p:nvPicPr>
        <p:blipFill>
          <a:blip r:embed="rId5"/>
          <a:stretch/>
        </p:blipFill>
        <p:spPr>
          <a:xfrm>
            <a:off x="177480" y="5542920"/>
            <a:ext cx="8788680" cy="62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Picture 7"/>
          <p:cNvPicPr/>
          <p:nvPr/>
        </p:nvPicPr>
        <p:blipFill>
          <a:blip r:embed="rId2"/>
          <a:stretch/>
        </p:blipFill>
        <p:spPr>
          <a:xfrm>
            <a:off x="68400" y="50436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1" name="Picture 8"/>
          <p:cNvPicPr/>
          <p:nvPr/>
        </p:nvPicPr>
        <p:blipFill>
          <a:blip r:embed="rId3"/>
          <a:stretch/>
        </p:blipFill>
        <p:spPr>
          <a:xfrm>
            <a:off x="68400" y="214308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2" name="Picture 9"/>
          <p:cNvPicPr/>
          <p:nvPr/>
        </p:nvPicPr>
        <p:blipFill>
          <a:blip r:embed="rId4"/>
          <a:stretch/>
        </p:blipFill>
        <p:spPr>
          <a:xfrm>
            <a:off x="68400" y="376776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3" name="Picture 10"/>
          <p:cNvPicPr/>
          <p:nvPr/>
        </p:nvPicPr>
        <p:blipFill>
          <a:blip r:embed="rId5"/>
          <a:stretch/>
        </p:blipFill>
        <p:spPr>
          <a:xfrm>
            <a:off x="68400" y="5365440"/>
            <a:ext cx="8966160" cy="64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Picture 13"/>
          <p:cNvPicPr/>
          <p:nvPr/>
        </p:nvPicPr>
        <p:blipFill>
          <a:blip r:embed="rId2"/>
          <a:stretch/>
        </p:blipFill>
        <p:spPr>
          <a:xfrm>
            <a:off x="491760" y="49464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5" name="Picture 14"/>
          <p:cNvPicPr/>
          <p:nvPr/>
        </p:nvPicPr>
        <p:blipFill>
          <a:blip r:embed="rId3"/>
          <a:stretch/>
        </p:blipFill>
        <p:spPr>
          <a:xfrm>
            <a:off x="491760" y="12999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6" name="Picture 15"/>
          <p:cNvPicPr/>
          <p:nvPr/>
        </p:nvPicPr>
        <p:blipFill>
          <a:blip r:embed="rId4"/>
          <a:stretch/>
        </p:blipFill>
        <p:spPr>
          <a:xfrm>
            <a:off x="491760" y="20919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7" name="Picture 17"/>
          <p:cNvPicPr/>
          <p:nvPr/>
        </p:nvPicPr>
        <p:blipFill>
          <a:blip r:embed="rId5"/>
          <a:stretch/>
        </p:blipFill>
        <p:spPr>
          <a:xfrm>
            <a:off x="491760" y="28713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8" name="Picture 18"/>
          <p:cNvPicPr/>
          <p:nvPr/>
        </p:nvPicPr>
        <p:blipFill>
          <a:blip r:embed="rId6"/>
          <a:stretch/>
        </p:blipFill>
        <p:spPr>
          <a:xfrm>
            <a:off x="491760" y="356688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9" name="Picture 19"/>
          <p:cNvPicPr/>
          <p:nvPr/>
        </p:nvPicPr>
        <p:blipFill>
          <a:blip r:embed="rId7"/>
          <a:stretch/>
        </p:blipFill>
        <p:spPr>
          <a:xfrm>
            <a:off x="491760" y="429048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70" name="Picture 20"/>
          <p:cNvPicPr/>
          <p:nvPr/>
        </p:nvPicPr>
        <p:blipFill>
          <a:blip r:embed="rId8"/>
          <a:stretch/>
        </p:blipFill>
        <p:spPr>
          <a:xfrm>
            <a:off x="491760" y="505512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71" name="Picture 22"/>
          <p:cNvPicPr/>
          <p:nvPr/>
        </p:nvPicPr>
        <p:blipFill>
          <a:blip r:embed="rId9"/>
          <a:stretch/>
        </p:blipFill>
        <p:spPr>
          <a:xfrm>
            <a:off x="491760" y="5874480"/>
            <a:ext cx="796320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Picture 12"/>
          <p:cNvPicPr/>
          <p:nvPr/>
        </p:nvPicPr>
        <p:blipFill>
          <a:blip r:embed="rId2"/>
          <a:stretch/>
        </p:blipFill>
        <p:spPr>
          <a:xfrm>
            <a:off x="464400" y="47340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3" name="Picture 13"/>
          <p:cNvPicPr/>
          <p:nvPr/>
        </p:nvPicPr>
        <p:blipFill>
          <a:blip r:embed="rId3"/>
          <a:stretch/>
        </p:blipFill>
        <p:spPr>
          <a:xfrm>
            <a:off x="464400" y="126540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4" name="Picture 14"/>
          <p:cNvPicPr/>
          <p:nvPr/>
        </p:nvPicPr>
        <p:blipFill>
          <a:blip r:embed="rId4"/>
          <a:stretch/>
        </p:blipFill>
        <p:spPr>
          <a:xfrm>
            <a:off x="464400" y="204372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5" name="Picture 15"/>
          <p:cNvPicPr/>
          <p:nvPr/>
        </p:nvPicPr>
        <p:blipFill>
          <a:blip r:embed="rId5"/>
          <a:stretch/>
        </p:blipFill>
        <p:spPr>
          <a:xfrm>
            <a:off x="464400" y="279576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6" name="Picture 16"/>
          <p:cNvPicPr/>
          <p:nvPr/>
        </p:nvPicPr>
        <p:blipFill>
          <a:blip r:embed="rId6"/>
          <a:stretch/>
        </p:blipFill>
        <p:spPr>
          <a:xfrm>
            <a:off x="478080" y="354564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7" name="Picture 17"/>
          <p:cNvPicPr/>
          <p:nvPr/>
        </p:nvPicPr>
        <p:blipFill>
          <a:blip r:embed="rId7"/>
          <a:stretch/>
        </p:blipFill>
        <p:spPr>
          <a:xfrm>
            <a:off x="464400" y="425448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8" name="Picture 18"/>
          <p:cNvPicPr/>
          <p:nvPr/>
        </p:nvPicPr>
        <p:blipFill>
          <a:blip r:embed="rId8"/>
          <a:stretch/>
        </p:blipFill>
        <p:spPr>
          <a:xfrm>
            <a:off x="478080" y="506124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9" name="Picture 19"/>
          <p:cNvPicPr/>
          <p:nvPr/>
        </p:nvPicPr>
        <p:blipFill>
          <a:blip r:embed="rId9"/>
          <a:stretch/>
        </p:blipFill>
        <p:spPr>
          <a:xfrm>
            <a:off x="478080" y="5880600"/>
            <a:ext cx="7949520" cy="49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CustomShape 1"/>
          <p:cNvSpPr/>
          <p:nvPr/>
        </p:nvSpPr>
        <p:spPr>
          <a:xfrm>
            <a:off x="219600" y="226800"/>
            <a:ext cx="8603640" cy="5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Collecting the logit calculations into matrix-vector form: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81" name="Picture 6"/>
          <p:cNvPicPr/>
          <p:nvPr/>
        </p:nvPicPr>
        <p:blipFill>
          <a:blip r:embed="rId2"/>
          <a:stretch/>
        </p:blipFill>
        <p:spPr>
          <a:xfrm>
            <a:off x="2031840" y="892800"/>
            <a:ext cx="4165200" cy="456840"/>
          </a:xfrm>
          <a:prstGeom prst="rect">
            <a:avLst/>
          </a:prstGeom>
          <a:ln>
            <a:noFill/>
          </a:ln>
        </p:spPr>
      </p:pic>
      <p:pic>
        <p:nvPicPr>
          <p:cNvPr id="1482" name="Picture 8"/>
          <p:cNvPicPr/>
          <p:nvPr/>
        </p:nvPicPr>
        <p:blipFill>
          <a:blip r:embed="rId3"/>
          <a:stretch/>
        </p:blipFill>
        <p:spPr>
          <a:xfrm>
            <a:off x="1679760" y="1539360"/>
            <a:ext cx="5448240" cy="3840840"/>
          </a:xfrm>
          <a:prstGeom prst="rect">
            <a:avLst/>
          </a:prstGeom>
          <a:ln>
            <a:noFill/>
          </a:ln>
        </p:spPr>
      </p:pic>
      <p:sp>
        <p:nvSpPr>
          <p:cNvPr id="1483" name="CustomShape 2"/>
          <p:cNvSpPr/>
          <p:nvPr/>
        </p:nvSpPr>
        <p:spPr>
          <a:xfrm>
            <a:off x="219600" y="5895720"/>
            <a:ext cx="8603640" cy="79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the set of all possible equations that would be involved in a logistic regression to determine the parameter vector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84" name="Picture 10"/>
          <p:cNvPicPr/>
          <p:nvPr/>
        </p:nvPicPr>
        <p:blipFill>
          <a:blip r:embed="rId4"/>
          <a:stretch/>
        </p:blipFill>
        <p:spPr>
          <a:xfrm>
            <a:off x="6629760" y="6350648"/>
            <a:ext cx="158760" cy="21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CustomShape 1"/>
          <p:cNvSpPr/>
          <p:nvPr/>
        </p:nvSpPr>
        <p:spPr>
          <a:xfrm>
            <a:off x="395640" y="880920"/>
            <a:ext cx="7799760" cy="81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see how we could do a logistic regression to determine the parameter vector: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86" name="CustomShape 2"/>
          <p:cNvSpPr/>
          <p:nvPr/>
        </p:nvSpPr>
        <p:spPr>
          <a:xfrm>
            <a:off x="793800" y="1984320"/>
            <a:ext cx="7799760" cy="372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Set up this triangle model with a known parameter vector.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Sample the model and collect 25 sample configurations.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 sampled configurations, determine the delta-alpha matrix 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Use               in a logistic regression on the individual sampled node states to estimate a parameter vector.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 estimated parameter vector determine the configuration probabilities, node belief and edge beliefs. Compare to their true values determined from the known parameter vector.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87" name="Picture 6"/>
          <p:cNvPicPr/>
          <p:nvPr/>
        </p:nvPicPr>
        <p:blipFill>
          <a:blip r:embed="rId2"/>
          <a:stretch/>
        </p:blipFill>
        <p:spPr>
          <a:xfrm>
            <a:off x="2212200" y="3210840"/>
            <a:ext cx="903960" cy="306720"/>
          </a:xfrm>
          <a:prstGeom prst="rect">
            <a:avLst/>
          </a:prstGeom>
          <a:ln>
            <a:noFill/>
          </a:ln>
        </p:spPr>
      </p:pic>
      <p:pic>
        <p:nvPicPr>
          <p:cNvPr id="1488" name="Picture 7"/>
          <p:cNvPicPr/>
          <p:nvPr/>
        </p:nvPicPr>
        <p:blipFill>
          <a:blip r:embed="rId2"/>
          <a:stretch/>
        </p:blipFill>
        <p:spPr>
          <a:xfrm>
            <a:off x="1870920" y="3622320"/>
            <a:ext cx="903960" cy="30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286640"/>
            <a:ext cx="6764760" cy="54442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Consider an Ising-like model with: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omega &lt;- rbind(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e1 &lt;- c(f(1) %*% tau , f(2) %*% tau)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e2 &lt;- rbind(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c(f(1) %*% omega %*% f(1), f(1) %*% omega %*% f(2)),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c(f(2) %*% omega %*% f(1), f(2) %*% omega %*% f(2))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3073320"/>
            <a:ext cx="1663200" cy="159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CustomShape 1"/>
          <p:cNvSpPr/>
          <p:nvPr/>
        </p:nvSpPr>
        <p:spPr>
          <a:xfrm>
            <a:off x="208800" y="308160"/>
            <a:ext cx="8393760" cy="642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library(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CRFutil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Triangle model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~1:2+1:3+2:3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adj &lt;- ug(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result="matrix")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ug(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grphf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result = "graph")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dev.off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iplot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gp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f0 &lt;- function(y){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(c((y==1),(y==2)))}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n.states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&lt;- 2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Instantiate model and pick a "true" theta: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make.crf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(adj,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n.states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make.features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make.par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6)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knm$node.par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[1,1,] &lt;- 1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knm$node.par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[2,1,] &lt;- 2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knm$node.par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[3,1,] &lt;- 3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[[1]][1,1,1] &lt;- 4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[[1]][2,2,1] &lt;- 4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[[2]][1,1,1] &lt;- 5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[[2]][2,2,1] &lt;- 5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[[3]][1,1,1] &lt;- 6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[[3]][2,2,1] &lt;- 6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set.seed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(6)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runif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(6,-1.5,1.1)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           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"true" theta: 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#0.07629757  0.93786913 -0.81268462 -0.51175581  0.59945681  1.04299689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out.pot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make.pots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parms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knm$par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rescaleQ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T,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replaceQ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T)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1490" name="CustomShape 2"/>
          <p:cNvSpPr/>
          <p:nvPr/>
        </p:nvSpPr>
        <p:spPr>
          <a:xfrm>
            <a:off x="159840" y="-41040"/>
            <a:ext cx="341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208800" y="749520"/>
            <a:ext cx="8637840" cy="523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&lt;- 25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set.seed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(1)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sample.exact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knm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mrf.sample.plot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Instantiate an empty model to do the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logistic fit on: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make.crf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(adj,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n.states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make.features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make.par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6)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psl$node.par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[1,1,] &lt;- 1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psl$node.par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[2,1,] &lt;- 2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psl$node.par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[3,1,] &lt;- 3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[[1]][1,1,1] &lt;- 4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[[1]][2,2,1] &lt;- 4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[[2]][1,1,1] &lt;- 5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[[2]][2,2,1] &lt;- 5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[[3]][1,1,1] &lt;- 6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psl$edge.par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[[3]][2,2,1] &lt;- 6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psl$edges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Compute the delta-alpha matrix given the sampled configs: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Delta.alpha.info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delta.alpha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psl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samples =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printQ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F)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Delta.alpha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Delta.alpha.info$Delta.alpha</a:t>
            </a:r>
            <a:endParaRPr lang="en-US" sz="1300" b="0" strike="noStrike" spc="-1" dirty="0">
              <a:latin typeface="Arial"/>
            </a:endParaRPr>
          </a:p>
        </p:txBody>
      </p:sp>
      <p:sp>
        <p:nvSpPr>
          <p:cNvPr id="1492" name="CustomShape 2"/>
          <p:cNvSpPr/>
          <p:nvPr/>
        </p:nvSpPr>
        <p:spPr>
          <a:xfrm>
            <a:off x="155880" y="400320"/>
            <a:ext cx="571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b, c.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93" name="Picture 1"/>
          <p:cNvPicPr/>
          <p:nvPr/>
        </p:nvPicPr>
        <p:blipFill>
          <a:blip r:embed="rId2"/>
          <a:stretch/>
        </p:blipFill>
        <p:spPr>
          <a:xfrm>
            <a:off x="4192560" y="1205640"/>
            <a:ext cx="3972960" cy="3019320"/>
          </a:xfrm>
          <a:prstGeom prst="rect">
            <a:avLst/>
          </a:prstGeom>
          <a:ln>
            <a:noFill/>
          </a:ln>
        </p:spPr>
      </p:pic>
      <p:sp>
        <p:nvSpPr>
          <p:cNvPr id="1494" name="CustomShape 3"/>
          <p:cNvSpPr/>
          <p:nvPr/>
        </p:nvSpPr>
        <p:spPr>
          <a:xfrm>
            <a:off x="2601000" y="1721160"/>
            <a:ext cx="1747080" cy="18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CustomShape 1"/>
          <p:cNvSpPr/>
          <p:nvPr/>
        </p:nvSpPr>
        <p:spPr>
          <a:xfrm>
            <a:off x="262080" y="58896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Stack the node responses into one long binary vector: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 &lt;-c(samps[,1], samps[,2], samps[,3])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y[which(y==2)] &lt;- 0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Fit the binary node response vector to the coefficients of the conditional energy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differences (i.e. the Delta-alpha matrix). To do the fit, just use a quick and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dirty </a:t>
            </a:r>
            <a:r>
              <a:rPr lang="en-US" sz="1300" b="0" strike="noStrike" spc="-1">
                <a:solidFill>
                  <a:srgbClr val="FF0000"/>
                </a:solidFill>
                <a:latin typeface="Courier New"/>
              </a:rPr>
              <a:t>logistic glm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with MLE: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Ma &lt;- glm(y ~ Delta.alpha[,1] + Delta.alpha[,2] + Delta.alpha[,3] +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Delta.alpha[,4] + Delta.alpha[,5] + Delta.alpha[,6] - 1,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family=binomial(link="logit"))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summary(Ma)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Just for laughs, compare the fit and true values of the parameters: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coef(Ma)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Dump the estimated parameters into the empty model and compute various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probabilities: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psl$par &lt;- as.numeric(coef(Ma))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out.pot2 &lt;- make.pots(parms = psl$par,  crf = psl,  rescaleQ = T, replaceQ = 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Node and edge beliefs: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psl.bel &lt;- infer.exact(psl)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knm.bel &lt;- infer.exact(knm)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6" name="CustomShape 2"/>
          <p:cNvSpPr/>
          <p:nvPr/>
        </p:nvSpPr>
        <p:spPr>
          <a:xfrm>
            <a:off x="209520" y="239760"/>
            <a:ext cx="35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d.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ustomShape 1"/>
          <p:cNvSpPr/>
          <p:nvPr/>
        </p:nvSpPr>
        <p:spPr>
          <a:xfrm>
            <a:off x="248760" y="241560"/>
            <a:ext cx="8637840" cy="4107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Node and edge beliefs: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psl.bel$edge.bel[[1]]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knm.bel$edge.bel[[1]]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psl.bel$edge.bel[[2]]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knm.bel$edge.bel[[2]]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psl.bel$edge.bel[[3]]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knm.bel$edge.bel[[3]]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Configuration probabilities: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pot.info        &lt;- make.gRbase.potentials(psl, node.names = gp@nodes, state.nmes = c("1","2"))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gR.dist.info    &lt;- distribution.from.potentials(pot.info$node.potentials, pot.info$edge.potentials)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joint.dist.info &lt;- as.data.frame(as.table(gR.dist.info$state.probs))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pot.info.knm        &lt;- make.gRbase.potentials(knm, node.names = gp@nodes, state.nmes = c("1","2"))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gR.dist.info.knm    &lt;- distribution.from.potentials(pot.info.knm$node.potentials,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                                                pot.info.knm$edge.potentials)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joint.dist.info.knm &lt;- as.data.frame(as.table(gR.dist.info.knm$state.probs))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psl.cp &lt;- round(joint.dist.info[,4]*100, 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knm.cp &lt;- round(joint.dist.info.knm[,4]*100, 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cbind(joint.dist.info[,c(2,3,1)], psl.cp, knm.cp)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498" name="CustomShape 2"/>
          <p:cNvSpPr/>
          <p:nvPr/>
        </p:nvSpPr>
        <p:spPr>
          <a:xfrm>
            <a:off x="195480" y="-94320"/>
            <a:ext cx="341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e.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99" name="Picture 1"/>
          <p:cNvPicPr/>
          <p:nvPr/>
        </p:nvPicPr>
        <p:blipFill>
          <a:blip r:embed="rId2"/>
          <a:stretch/>
        </p:blipFill>
        <p:spPr>
          <a:xfrm>
            <a:off x="5701680" y="4025880"/>
            <a:ext cx="2793600" cy="2361960"/>
          </a:xfrm>
          <a:prstGeom prst="rect">
            <a:avLst/>
          </a:prstGeom>
          <a:ln>
            <a:noFill/>
          </a:ln>
        </p:spPr>
      </p:pic>
      <p:sp>
        <p:nvSpPr>
          <p:cNvPr id="1500" name="CustomShape 3"/>
          <p:cNvSpPr/>
          <p:nvPr/>
        </p:nvSpPr>
        <p:spPr>
          <a:xfrm>
            <a:off x="2311920" y="4892760"/>
            <a:ext cx="319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Not too bad for only 25 samples: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01" name="CustomShape 4"/>
          <p:cNvSpPr/>
          <p:nvPr/>
        </p:nvSpPr>
        <p:spPr>
          <a:xfrm>
            <a:off x="6752880" y="6388560"/>
            <a:ext cx="2432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Configuration probs (%)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0" grpId="0"/>
      <p:bldP spid="1501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96DF58EF-0B68-43DF-9406-9B371E96A2CB}"/>
              </a:ext>
            </a:extLst>
          </p:cNvPr>
          <p:cNvSpPr/>
          <p:nvPr/>
        </p:nvSpPr>
        <p:spPr>
          <a:xfrm>
            <a:off x="415167" y="281581"/>
            <a:ext cx="8603640" cy="19397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Since we can construct a logistic regression that can be subjected to MLE for parameter estimates, there is </a:t>
            </a:r>
            <a:r>
              <a:rPr lang="en-US" sz="2800" b="1" i="1" u="sng" strike="noStrike" spc="-1" dirty="0">
                <a:solidFill>
                  <a:srgbClr val="000000"/>
                </a:solidFill>
                <a:latin typeface="Times New Roman"/>
              </a:rPr>
              <a:t>nothing sto</a:t>
            </a:r>
            <a:r>
              <a:rPr lang="en-US" sz="2800" b="1" i="1" u="sng" spc="-1" dirty="0">
                <a:solidFill>
                  <a:srgbClr val="000000"/>
                </a:solidFill>
                <a:latin typeface="Times New Roman"/>
              </a:rPr>
              <a:t>pping us from doing a Bayesian logistic regression instead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!</a:t>
            </a:r>
            <a:endParaRPr lang="en-US" sz="2200" b="0" strike="noStrike" spc="-1" baseline="-25000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E6025980-3E7A-40F4-9FE5-C9E9E2AFCD73}"/>
              </a:ext>
            </a:extLst>
          </p:cNvPr>
          <p:cNvSpPr/>
          <p:nvPr/>
        </p:nvSpPr>
        <p:spPr>
          <a:xfrm>
            <a:off x="832428" y="2272256"/>
            <a:ext cx="8186379" cy="13159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This gives us the added flexibility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including prior information for the parameters</a:t>
            </a: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the Bayesian logistic regression, we’ll us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e Stan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endParaRPr lang="en-US" sz="2000" b="0" strike="noStrike" spc="-1" baseline="-25000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BE22F-36DB-4F40-9357-2DEF2C5E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0" y="4104997"/>
            <a:ext cx="2791153" cy="334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657E3-73F9-4763-9CA7-D64AD769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5115329"/>
            <a:ext cx="5614583" cy="3347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9CF451-4236-4AA8-8B81-AFC3ADA82AC6}"/>
              </a:ext>
            </a:extLst>
          </p:cNvPr>
          <p:cNvSpPr/>
          <p:nvPr/>
        </p:nvSpPr>
        <p:spPr>
          <a:xfrm>
            <a:off x="3796750" y="4047107"/>
            <a:ext cx="5278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A reasonable vague prior for the MRF parameters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28E417-0259-452D-A328-A3F67318DC9A}"/>
              </a:ext>
            </a:extLst>
          </p:cNvPr>
          <p:cNvSpPr/>
          <p:nvPr/>
        </p:nvSpPr>
        <p:spPr>
          <a:xfrm>
            <a:off x="6099567" y="4898652"/>
            <a:ext cx="2584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The likelihoods for the </a:t>
            </a:r>
          </a:p>
          <a:p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conditioned responses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721967-DF97-4780-AE3A-408C0C55B4E1}"/>
              </a:ext>
            </a:extLst>
          </p:cNvPr>
          <p:cNvSpPr/>
          <p:nvPr/>
        </p:nvSpPr>
        <p:spPr>
          <a:xfrm>
            <a:off x="510515" y="5811317"/>
            <a:ext cx="84129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Times New Roman"/>
              </a:rPr>
              <a:t>The Stan computation to follow basically assumes you know how to use Stan. If not, see:</a:t>
            </a:r>
          </a:p>
          <a:p>
            <a:pPr algn="ctr"/>
            <a:r>
              <a:rPr lang="en-US" dirty="0">
                <a:hlinkClick r:id="rId4"/>
              </a:rPr>
              <a:t>https://mc-stan.org/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253080" y="1491301"/>
            <a:ext cx="8637840" cy="5046082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int&lt;lower=0&gt; N;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X1[N];  </a:t>
            </a: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//Delta-alpha vectors for each parameter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X2[N];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X3[N];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X4[N];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X5[N];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X6[N];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int&lt;lower=0,upper=1&gt; y[N];   </a:t>
            </a: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//Node responses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vector[6] beta;              </a:t>
            </a: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//The MRF parameters</a:t>
            </a: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transformed parameters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vector[N]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Xbeta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1:N)               </a:t>
            </a: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Form Delta theta (called beta here)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Xbeta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beta[1]*X1[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beta[2]*X2[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beta[3]*X3[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beta[4]*X4[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beta[5]*X5[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beta[6]*X6[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beta ~ normal(0,100);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~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bernoulli_logit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Xbeta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125750D2-2088-4608-B8CC-DB03103CE40D}"/>
              </a:ext>
            </a:extLst>
          </p:cNvPr>
          <p:cNvSpPr/>
          <p:nvPr/>
        </p:nvSpPr>
        <p:spPr>
          <a:xfrm>
            <a:off x="415167" y="281581"/>
            <a:ext cx="8603640" cy="19397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Here is the logistic regression for the triangle model coded in Stan. </a:t>
            </a:r>
            <a:r>
              <a:rPr lang="en-US" sz="2400" b="1" i="1" u="sng" strike="noStrike" spc="-1" dirty="0">
                <a:solidFill>
                  <a:srgbClr val="000000"/>
                </a:solidFill>
                <a:latin typeface="Times New Roman"/>
              </a:rPr>
              <a:t>Put it in a file called </a:t>
            </a:r>
            <a:r>
              <a:rPr lang="en-US" sz="2400" b="1" u="sng" strike="noStrike" spc="-1" dirty="0" err="1">
                <a:solidFill>
                  <a:srgbClr val="FF0000"/>
                </a:solidFill>
                <a:latin typeface="Times New Roman"/>
              </a:rPr>
              <a:t>logistic_regression.stan</a:t>
            </a:r>
            <a:r>
              <a:rPr lang="en-US" sz="2400" b="1" i="1" u="sng" spc="-1" dirty="0">
                <a:solidFill>
                  <a:srgbClr val="000000"/>
                </a:solidFill>
                <a:latin typeface="Times New Roman"/>
              </a:rPr>
              <a:t>. We’ll load it 6 slides from now.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endParaRPr lang="en-US" sz="2000" b="0" strike="noStrike" spc="-1" baseline="-250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35976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253080" y="1746135"/>
            <a:ext cx="8637840" cy="467675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CRFutil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rstan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shinystan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library(coda)</a:t>
            </a:r>
          </a:p>
          <a:p>
            <a:pPr lvl="0"/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Re-set up triangle model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~1:2+1:3+2:3</a:t>
            </a: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&lt;- ug(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result="matrix")</a:t>
            </a:r>
          </a:p>
          <a:p>
            <a:pPr lvl="0"/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Check the graph: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ug(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"graph")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dev.off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iplot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f0 &lt;- function(y){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(c((y==1),(y==2)))}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n.states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&lt;- 2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125750D2-2088-4608-B8CC-DB03103CE40D}"/>
              </a:ext>
            </a:extLst>
          </p:cNvPr>
          <p:cNvSpPr/>
          <p:nvPr/>
        </p:nvSpPr>
        <p:spPr>
          <a:xfrm>
            <a:off x="415167" y="281581"/>
            <a:ext cx="8603640" cy="19397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Here is the R code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t</a:t>
            </a: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o execute the regression with Stan. First we begin just like the MLE estimation by setting up the model:</a:t>
            </a:r>
            <a:endParaRPr kumimoji="0" lang="en-US" sz="2200" b="0" i="0" u="none" strike="noStrike" kern="1200" cap="none" spc="-1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5682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0" y="1099078"/>
            <a:ext cx="9144000" cy="489988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/>
            <a:r>
              <a:rPr lang="en-US" sz="12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Instantiate the "true model":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make.crf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(adj,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n.states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make.features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6)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true.model$node.par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[1,1,] &lt;- 1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true.model$node.par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[2,1,] &lt;- 2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true.model$node.par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[3,1,] &lt;- 3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[[1]][1,1,1] &lt;- 4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[[1]][2,2,1] &lt;- 4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[[2]][1,1,1] &lt;- 5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[[2]][2,2,1] &lt;- 5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[[3]][1,1,1] &lt;- 6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[[3]][2,2,1] &lt;- 6</a:t>
            </a:r>
          </a:p>
          <a:p>
            <a:pPr lvl="0"/>
            <a:endParaRPr lang="en-US" sz="125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(6,-1.5,1.1)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"true" theta</a:t>
            </a:r>
          </a:p>
          <a:p>
            <a:pPr lvl="0"/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out.pot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make.pots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parms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rescaleQ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T,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replaceQ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50" b="0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 now sample from the true model as if we obtained an experimental sample: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num.samps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&lt;- 25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sample.exact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num.samps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mrf.sample.plot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50" b="0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591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34913" y="1129059"/>
            <a:ext cx="8859187" cy="5015304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Instantiate an empty model for the Bayesian fit: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make.crf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(adj,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n.states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make.features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6)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[1,1,] &lt;- 1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[2,1,] &lt;- 2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[3,1,] &lt;- 3</a:t>
            </a:r>
          </a:p>
          <a:p>
            <a:pPr lvl="0">
              <a:defRPr/>
            </a:pPr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[[1]][1,1,1] &lt;- 4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[[1]][2,2,1] &lt;- 4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[[2]][1,1,1] &lt;- 5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[[2]][2,2,1] &lt;- 5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[[3]][1,1,1] &lt;- 6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[[3]][2,2,1] &lt;- 6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bayes.lrm$edges</a:t>
            </a:r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896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921348"/>
            <a:ext cx="8859187" cy="439975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Instantiate an empty model for the MLE fit: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make.crf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(adj,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n.states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make.features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6)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[1,1,] &lt;- 1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[2,1,] &lt;- 2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[3,1,] &lt;- 3</a:t>
            </a:r>
          </a:p>
          <a:p>
            <a:pPr lvl="0">
              <a:defRPr/>
            </a:pPr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[[1]][1,1,1] &lt;- 4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[[1]][2,2,1] &lt;- 4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[[2]][1,1,1] &lt;- 5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[[2]][2,2,1] &lt;- 5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[[3]][1,1,1] &lt;- 6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[[3]][2,2,1] &lt;- 6</a:t>
            </a:r>
          </a:p>
        </p:txBody>
      </p:sp>
    </p:spTree>
    <p:extLst>
      <p:ext uri="{BB962C8B-B14F-4D97-AF65-F5344CB8AC3E}">
        <p14:creationId xmlns:p14="http://schemas.microsoft.com/office/powerpoint/2010/main" val="298959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Again, for a Potts-like model things are pretty similar: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86840" y="943560"/>
            <a:ext cx="8609040" cy="541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omega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as.numeric(c((y==s1),(y==s2),(y==s3))) }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e1 &lt;- c(f(1) %*% tau, f(2) %*% tau, f(3) %*% tau)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e2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c(f(1) %*% omega %*% f(1), f(1) %*% omega %*% f(2), f(1) %*% omega %*% f(3)),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c(f(2) %*% omega %*% f(1), f(2) %*% omega %*% f(2), f(2) %*% omega %*% f(3)),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c(f(3) %*% omega %*% f(1), f(3) %*% omega %*% f(2), f(3) %*% omega %*% f(3))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e2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451560" y="1284480"/>
            <a:ext cx="2196720" cy="192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1295942"/>
            <a:ext cx="8859187" cy="418430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Set up the Delta-alpha matrix and requisite data to pass to Stan: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Delta.alpha.info &lt;-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samples =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printQ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F)</a:t>
            </a:r>
          </a:p>
          <a:p>
            <a:pPr lvl="0">
              <a:defRPr/>
            </a:pP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Delta.alpha.info$Delta.alpha</a:t>
            </a:r>
            <a:endParaRPr lang="en-US" sz="14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endParaRPr lang="en-US" sz="14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&lt;-c(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[,1],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[,2],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[,3])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y[which(y==2)] &lt;- 0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pPr lvl="0">
              <a:defRPr/>
            </a:pPr>
            <a:endParaRPr lang="en-US" sz="14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list(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N=length(y),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X1=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[,1],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X2=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[,2],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X3=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[,3],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X4=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[,4],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X5=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[,5],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X6=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[,6],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= y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4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39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711323"/>
            <a:ext cx="8859187" cy="563085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Compile and run the Stan model:</a:t>
            </a:r>
            <a:endParaRPr lang="en-US" sz="2000" spc="-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stanc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(file = 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logistic_model.stan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'model’)</a:t>
            </a:r>
          </a:p>
          <a:p>
            <a:pPr lvl="0">
              <a:defRPr/>
            </a:pPr>
            <a:endParaRPr lang="en-US" sz="20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stan_model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stanc_ret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verbose = T)</a:t>
            </a:r>
          </a:p>
          <a:p>
            <a:pPr lvl="0">
              <a:defRPr/>
            </a:pPr>
            <a:endParaRPr lang="en-US" sz="20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and </a:t>
            </a:r>
            <a:r>
              <a:rPr lang="en-US" sz="200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diagnost</a:t>
            </a: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Stan model</a:t>
            </a:r>
          </a:p>
          <a:p>
            <a:pPr lvl="0">
              <a:defRPr/>
            </a:pP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rstan_options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auto_write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options(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mc.cores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parallel::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detectCores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bfit &lt;- sampling(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#control = list(</a:t>
            </a:r>
            <a:r>
              <a:rPr lang="en-US" sz="200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adapt_delta</a:t>
            </a: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0.85),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=20000,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thin = 10,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chains = 8)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print(bfit)</a:t>
            </a:r>
          </a:p>
          <a:p>
            <a:pPr lvl="0">
              <a:defRPr/>
            </a:pP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launch_shinystan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(bfit)</a:t>
            </a:r>
          </a:p>
          <a:p>
            <a:pPr lvl="0">
              <a:defRPr/>
            </a:pPr>
            <a:endParaRPr lang="en-US" sz="20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987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711323"/>
            <a:ext cx="8859187" cy="316864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Re-run the MLE estimate: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~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[,1] + 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[,2] + 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[,3] +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[,4] + 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[,5] + 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[,6] - 1,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family=binomial(link="logit"))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summary(Ma)</a:t>
            </a:r>
          </a:p>
        </p:txBody>
      </p:sp>
    </p:spTree>
    <p:extLst>
      <p:ext uri="{BB962C8B-B14F-4D97-AF65-F5344CB8AC3E}">
        <p14:creationId xmlns:p14="http://schemas.microsoft.com/office/powerpoint/2010/main" val="380226162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9900" y="705904"/>
            <a:ext cx="8859187" cy="544619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Compare the Bayes, and MLE with the True model: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bayes.lrm$par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c(median(beta[,1]), median(beta[,2]), median(beta[,3]), median(beta[,4]), median(beta[,5]), median(beta[,6]))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mle.lrm$par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out.pot2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make.pots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parms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bayes.lrm$par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rescaleQ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replaceQ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out.pot2a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make.pots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parms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mle.lrm$par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rescaleQ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replaceQ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Compare node and edge beliefs: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infer.exact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infer.exact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infer.exact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bayes.lrm.bel$node.bel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mle.lrm.bel$node.bel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true.model.bel$node.bel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5883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256199"/>
            <a:ext cx="8859187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True configuration probabilities: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make.gRbase.potentials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node.names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gp@nodes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state.nmes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c("1","2"))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distribution.from.potentials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pot.info.true.model$node.potentials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pot.info.true.model$edge.potentials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gR.dist.info.true.model$logZ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as.table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gR.dist.info.true.model$state.probs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Bayes configuration probabilities: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 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make.gRbase.potentials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node.names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gp@nodes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state.nmes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c("1","2"))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distribution.from.potentials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pot.info$node.potentials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pot.info$edge.potentials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gR.dist.info$logZ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as.table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gR.dist.info$state.probs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MLE configuration probabilities: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pot.info2 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make.gRbase.potentials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node.names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gp@nodes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state.nmes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c("1","2"))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gR.dist.info2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distribution.from.potentials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(pot.info2$node.potentials, 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pot.info2$edge.potentials)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logZ2            &lt;- gR.dist.info2$logZ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joint.dist.info2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as.table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(gR.dist.info2$state.probs))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Compare logistic regression based config probs from Bayes and MLE</a:t>
            </a: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with the true config probs: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&lt;- round(joint.dist.info[,4]*100, 1)            </a:t>
            </a: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Bayes logistic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&lt;- round(joint.dist.info2[,4]*100, 1)           </a:t>
            </a: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MLE logistic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&lt;- round(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[,4]*100, 1) </a:t>
            </a: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True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(joint.dist.info[,c(2,3,1)],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894763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927F9BE-8686-4F30-8CF2-4B5A8A083C4B}"/>
              </a:ext>
            </a:extLst>
          </p:cNvPr>
          <p:cNvSpPr/>
          <p:nvPr/>
        </p:nvSpPr>
        <p:spPr>
          <a:xfrm>
            <a:off x="172386" y="1181921"/>
            <a:ext cx="8859187" cy="341486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pc="-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(joint.dist.info[,c(2,3,1)], </a:t>
            </a:r>
            <a:r>
              <a:rPr lang="en-US" spc="-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bayes.lrm.cp</a:t>
            </a: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mle.lrm.cp</a:t>
            </a: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true.model.cp</a:t>
            </a: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X1 X2 X3 </a:t>
            </a:r>
            <a:r>
              <a:rPr lang="en-US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bayes.lrm.cp</a:t>
            </a: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mle.lrm.cp</a:t>
            </a: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true.model.cp</a:t>
            </a:r>
            <a:endParaRPr lang="en-US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1  1  1  1         10.3       10.5          18.4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2  1  1  2          1.1        1.5           8.0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3  2  1  1         22.0       21.5          15.6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4  2  1  2         23.1       22.5          22.6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5  1  2  1          9.1        9.5           4.2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6  1  2  2         10.3       10.5          14.9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7  2  2  1          2.0        2.5           1.3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8  2  2  2         22.0       21.5          15.0</a:t>
            </a:r>
          </a:p>
          <a:p>
            <a:pPr lvl="0">
              <a:defRPr/>
            </a:pP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9C903-DE33-4BB5-A7DE-5015B5B7C622}"/>
              </a:ext>
            </a:extLst>
          </p:cNvPr>
          <p:cNvSpPr txBox="1"/>
          <p:nvPr/>
        </p:nvSpPr>
        <p:spPr>
          <a:xfrm>
            <a:off x="1157984" y="4991725"/>
            <a:ext cx="73100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logistic Bayes and the MLE results are in pretty good agreement.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6A0DA-4ABA-4AD1-980C-F65D4DD37A7A}"/>
              </a:ext>
            </a:extLst>
          </p:cNvPr>
          <p:cNvSpPr txBox="1"/>
          <p:nvPr/>
        </p:nvSpPr>
        <p:spPr>
          <a:xfrm>
            <a:off x="1157984" y="5500967"/>
            <a:ext cx="7536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Again, both estimates are in pretty decent agreement with the true results considering that we only used 25 samples in the estimations.</a:t>
            </a:r>
          </a:p>
        </p:txBody>
      </p:sp>
    </p:spTree>
    <p:extLst>
      <p:ext uri="{BB962C8B-B14F-4D97-AF65-F5344CB8AC3E}">
        <p14:creationId xmlns:p14="http://schemas.microsoft.com/office/powerpoint/2010/main" val="17626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7DECD-D9D1-4FC1-9089-549398EE717F}"/>
              </a:ext>
            </a:extLst>
          </p:cNvPr>
          <p:cNvSpPr txBox="1"/>
          <p:nvPr/>
        </p:nvSpPr>
        <p:spPr>
          <a:xfrm flipH="1">
            <a:off x="328612" y="1825943"/>
            <a:ext cx="8129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Beneath here I am still working on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92218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7DECD-D9D1-4FC1-9089-549398EE717F}"/>
              </a:ext>
            </a:extLst>
          </p:cNvPr>
          <p:cNvSpPr txBox="1"/>
          <p:nvPr/>
        </p:nvSpPr>
        <p:spPr>
          <a:xfrm flipH="1">
            <a:off x="328612" y="1825943"/>
            <a:ext cx="8129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Add more complicated model for logistic fit</a:t>
            </a:r>
          </a:p>
          <a:p>
            <a:r>
              <a:rPr lang="en-US" sz="2400" dirty="0"/>
              <a:t>Generalize Stan script for any number of parameters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563415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F7DECD-D9D1-4FC1-9089-549398EE717F}"/>
              </a:ext>
            </a:extLst>
          </p:cNvPr>
          <p:cNvSpPr txBox="1"/>
          <p:nvPr/>
        </p:nvSpPr>
        <p:spPr>
          <a:xfrm flipH="1">
            <a:off x="328612" y="1825943"/>
            <a:ext cx="8129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Log-Linear Approach To Fit MRF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57743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CustomShape 1"/>
          <p:cNvSpPr/>
          <p:nvPr/>
        </p:nvSpPr>
        <p:spPr>
          <a:xfrm>
            <a:off x="302040" y="1220040"/>
            <a:ext cx="8293320" cy="11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Lets go back to considering the exact log probability of each configuration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endParaRPr lang="en-US" sz="24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Recall: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613" name="CustomShape 2"/>
          <p:cNvSpPr/>
          <p:nvPr/>
        </p:nvSpPr>
        <p:spPr>
          <a:xfrm>
            <a:off x="339840" y="389730"/>
            <a:ext cx="84780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Lauritzen et al. General Log-Linear Approach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C3840A80-64C7-434B-982D-AA05A005061D}"/>
              </a:ext>
            </a:extLst>
          </p:cNvPr>
          <p:cNvSpPr/>
          <p:nvPr/>
        </p:nvSpPr>
        <p:spPr>
          <a:xfrm>
            <a:off x="302040" y="3269122"/>
            <a:ext cx="8293320" cy="1506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This time lets fold all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observed configurations into a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way contingency table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E.g. for a 5D </a:t>
            </a:r>
            <a:r>
              <a:rPr lang="en-US" sz="22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of an 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 contingency table would be 2</a:t>
            </a:r>
            <a:r>
              <a:rPr lang="en-US" sz="2200" spc="-1" baseline="30000" dirty="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= 2× 2× 2× 2× 2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B3BB9-A2FB-4AB7-8801-052AB5B3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38" y="2330532"/>
            <a:ext cx="3353115" cy="337344"/>
          </a:xfrm>
          <a:prstGeom prst="rect">
            <a:avLst/>
          </a:prstGeom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EBBDEBBB-F7CB-408A-8EA6-6FA4ACAC606F}"/>
              </a:ext>
            </a:extLst>
          </p:cNvPr>
          <p:cNvSpPr/>
          <p:nvPr/>
        </p:nvSpPr>
        <p:spPr>
          <a:xfrm>
            <a:off x="339840" y="4884634"/>
            <a:ext cx="8293320" cy="11680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i="1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spc="-1" baseline="30000" dirty="0" err="1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i="1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400" i="1" spc="-1" dirty="0" err="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400" spc="-1" baseline="30000" dirty="0" err="1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i="1" spc="-1" dirty="0">
                <a:solidFill>
                  <a:srgbClr val="000000"/>
                </a:solidFill>
                <a:latin typeface="Times New Roman"/>
              </a:rPr>
              <a:t> k</a:t>
            </a:r>
            <a:r>
              <a:rPr lang="en-US" sz="2400" spc="-1" baseline="30000" dirty="0">
                <a:solidFill>
                  <a:srgbClr val="000000"/>
                </a:solidFill>
                <a:latin typeface="Times New Roman"/>
              </a:rPr>
              <a:t>th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, … element of the contingency table counts the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umber of times configuration state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occurred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This is just a Poisson random variate!</a:t>
            </a:r>
            <a:endParaRPr lang="en-US" sz="2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0423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04160" y="79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Finally the node and edge potentials are: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3" name="Picture 12"/>
          <p:cNvPicPr/>
          <p:nvPr/>
        </p:nvPicPr>
        <p:blipFill>
          <a:blip r:embed="rId2"/>
          <a:stretch/>
        </p:blipFill>
        <p:spPr>
          <a:xfrm>
            <a:off x="1150920" y="1560960"/>
            <a:ext cx="2486880" cy="819360"/>
          </a:xfrm>
          <a:prstGeom prst="rect">
            <a:avLst/>
          </a:prstGeom>
          <a:ln>
            <a:noFill/>
          </a:ln>
        </p:spPr>
      </p:pic>
      <p:pic>
        <p:nvPicPr>
          <p:cNvPr id="284" name="Picture 13"/>
          <p:cNvPicPr/>
          <p:nvPr/>
        </p:nvPicPr>
        <p:blipFill>
          <a:blip r:embed="rId3"/>
          <a:stretch/>
        </p:blipFill>
        <p:spPr>
          <a:xfrm>
            <a:off x="4233600" y="1555920"/>
            <a:ext cx="4143600" cy="824760"/>
          </a:xfrm>
          <a:prstGeom prst="rect">
            <a:avLst/>
          </a:prstGeom>
          <a:ln>
            <a:noFill/>
          </a:ln>
        </p:spPr>
      </p:pic>
      <p:pic>
        <p:nvPicPr>
          <p:cNvPr id="285" name="Picture 15"/>
          <p:cNvPicPr/>
          <p:nvPr/>
        </p:nvPicPr>
        <p:blipFill>
          <a:blip r:embed="rId4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286" name="Picture 16"/>
          <p:cNvPicPr/>
          <p:nvPr/>
        </p:nvPicPr>
        <p:blipFill>
          <a:blip r:embed="rId5"/>
          <a:stretch/>
        </p:blipFill>
        <p:spPr>
          <a:xfrm>
            <a:off x="3005280" y="4595760"/>
            <a:ext cx="2305440" cy="690120"/>
          </a:xfrm>
          <a:prstGeom prst="rect">
            <a:avLst/>
          </a:prstGeom>
          <a:ln>
            <a:noFill/>
          </a:ln>
        </p:spPr>
      </p:pic>
      <p:pic>
        <p:nvPicPr>
          <p:cNvPr id="287" name="Picture 17"/>
          <p:cNvPicPr/>
          <p:nvPr/>
        </p:nvPicPr>
        <p:blipFill>
          <a:blip r:embed="rId6"/>
          <a:stretch/>
        </p:blipFill>
        <p:spPr>
          <a:xfrm>
            <a:off x="3001320" y="5629680"/>
            <a:ext cx="3105000" cy="68580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2138760" y="6422040"/>
            <a:ext cx="530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Note, this is the same for Ising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BDAD389-81DE-4614-A894-808E0C18E041}"/>
              </a:ext>
            </a:extLst>
          </p:cNvPr>
          <p:cNvSpPr/>
          <p:nvPr/>
        </p:nvSpPr>
        <p:spPr>
          <a:xfrm>
            <a:off x="302040" y="1220040"/>
            <a:ext cx="829332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Each possible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configuration </a:t>
            </a:r>
            <a:r>
              <a:rPr lang="en-US" sz="2400" b="1" spc="-1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i="1" spc="-1" baseline="-25000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 occurs 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with some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rate </a:t>
            </a:r>
            <a:r>
              <a:rPr lang="en-US" sz="2400" spc="-1" dirty="0">
                <a:solidFill>
                  <a:srgbClr val="000000"/>
                </a:solidFill>
                <a:latin typeface="Symbol" panose="05050102010706020507" pitchFamily="18" charset="2"/>
              </a:rPr>
              <a:t>l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pc="-1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i="1" spc="-1" baseline="-25000" dirty="0" err="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 )</a:t>
            </a: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DBFCDDA3-71A3-4592-94CE-ED744A1F3B67}"/>
              </a:ext>
            </a:extLst>
          </p:cNvPr>
          <p:cNvSpPr/>
          <p:nvPr/>
        </p:nvSpPr>
        <p:spPr>
          <a:xfrm>
            <a:off x="339840" y="389730"/>
            <a:ext cx="84780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Lauritzen et al. General Log-Linear Approach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B8FC1-BBE5-4C3C-A2C2-7F6C80C1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54" y="2843981"/>
            <a:ext cx="3529481" cy="744977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E59D8E12-D20F-4580-8B3A-0D439A78BECB}"/>
              </a:ext>
            </a:extLst>
          </p:cNvPr>
          <p:cNvSpPr/>
          <p:nvPr/>
        </p:nvSpPr>
        <p:spPr>
          <a:xfrm>
            <a:off x="302040" y="2136781"/>
            <a:ext cx="829332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We can thus write the probability of a configuration as</a:t>
            </a:r>
            <a:endParaRPr lang="en-US" sz="2400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id="{D27B2B48-EB5E-4DDF-95C6-A0AA63B70FB0}"/>
              </a:ext>
            </a:extLst>
          </p:cNvPr>
          <p:cNvSpPr/>
          <p:nvPr/>
        </p:nvSpPr>
        <p:spPr>
          <a:xfrm>
            <a:off x="425340" y="3901248"/>
            <a:ext cx="829332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Taking logs and rearranging:</a:t>
            </a:r>
            <a:endParaRPr lang="en-US" sz="2400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5491F-7E2B-4AF7-82CF-35E99A55B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36" y="4712684"/>
            <a:ext cx="5291528" cy="396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E433B5-3CF6-42C4-9758-F00A24FE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600" y="5486956"/>
            <a:ext cx="3108960" cy="388620"/>
          </a:xfrm>
          <a:prstGeom prst="rect">
            <a:avLst/>
          </a:prstGeom>
        </p:spPr>
      </p:pic>
      <p:sp>
        <p:nvSpPr>
          <p:cNvPr id="10" name="CustomShape 1">
            <a:extLst>
              <a:ext uri="{FF2B5EF4-FFF2-40B4-BE49-F238E27FC236}">
                <a16:creationId xmlns:a16="http://schemas.microsoft.com/office/drawing/2014/main" id="{050A8AA9-CB7B-4AA4-A671-99157FDF132D}"/>
              </a:ext>
            </a:extLst>
          </p:cNvPr>
          <p:cNvSpPr/>
          <p:nvPr/>
        </p:nvSpPr>
        <p:spPr>
          <a:xfrm>
            <a:off x="850680" y="6287049"/>
            <a:ext cx="829332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This can be fit with Poisson regression</a:t>
            </a:r>
            <a:endParaRPr lang="en-US" sz="2400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37FF10F7-0CD6-40C5-A04E-BD81D6BCA5A3}"/>
              </a:ext>
            </a:extLst>
          </p:cNvPr>
          <p:cNvSpPr/>
          <p:nvPr/>
        </p:nvSpPr>
        <p:spPr>
          <a:xfrm rot="16200000">
            <a:off x="4548577" y="4022090"/>
            <a:ext cx="539646" cy="24752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4268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AF5C71D-3850-4CCA-8A5B-A8866FE3F03F}"/>
              </a:ext>
            </a:extLst>
          </p:cNvPr>
          <p:cNvSpPr/>
          <p:nvPr/>
        </p:nvSpPr>
        <p:spPr>
          <a:xfrm>
            <a:off x="302040" y="572927"/>
            <a:ext cx="829332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Recall the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by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model matrix for a MRF:</a:t>
            </a:r>
            <a:endParaRPr lang="en-US" sz="2400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AC07E41-D9FC-464B-9A21-19FFD52C75C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81400" y="1951313"/>
            <a:ext cx="7702560" cy="2130120"/>
          </a:xfrm>
          <a:prstGeom prst="rect">
            <a:avLst/>
          </a:prstGeom>
          <a:ln>
            <a:noFill/>
          </a:ln>
        </p:spPr>
      </p:pic>
      <p:sp>
        <p:nvSpPr>
          <p:cNvPr id="4" name="CustomShape 2">
            <a:extLst>
              <a:ext uri="{FF2B5EF4-FFF2-40B4-BE49-F238E27FC236}">
                <a16:creationId xmlns:a16="http://schemas.microsoft.com/office/drawing/2014/main" id="{78216011-320F-49A0-BF39-A56695820BCF}"/>
              </a:ext>
            </a:extLst>
          </p:cNvPr>
          <p:cNvSpPr/>
          <p:nvPr/>
        </p:nvSpPr>
        <p:spPr>
          <a:xfrm>
            <a:off x="1605600" y="1951313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" name="CustomShape 3">
            <a:extLst>
              <a:ext uri="{FF2B5EF4-FFF2-40B4-BE49-F238E27FC236}">
                <a16:creationId xmlns:a16="http://schemas.microsoft.com/office/drawing/2014/main" id="{9F6AE3E0-B63D-41E9-B230-468D11486360}"/>
              </a:ext>
            </a:extLst>
          </p:cNvPr>
          <p:cNvSpPr/>
          <p:nvPr/>
        </p:nvSpPr>
        <p:spPr>
          <a:xfrm>
            <a:off x="1615680" y="2440553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" name="CustomShape 4">
            <a:extLst>
              <a:ext uri="{FF2B5EF4-FFF2-40B4-BE49-F238E27FC236}">
                <a16:creationId xmlns:a16="http://schemas.microsoft.com/office/drawing/2014/main" id="{E0C2438B-7A06-46B8-B509-8BFC86C6B060}"/>
              </a:ext>
            </a:extLst>
          </p:cNvPr>
          <p:cNvSpPr/>
          <p:nvPr/>
        </p:nvSpPr>
        <p:spPr>
          <a:xfrm>
            <a:off x="1631880" y="3645473"/>
            <a:ext cx="5180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4AA34B0E-647B-4911-8262-85EA3BFCE301}"/>
              </a:ext>
            </a:extLst>
          </p:cNvPr>
          <p:cNvSpPr/>
          <p:nvPr/>
        </p:nvSpPr>
        <p:spPr>
          <a:xfrm>
            <a:off x="2644560" y="1287833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6CAE8872-AB2E-47E4-8908-95EE9ECBB282}"/>
              </a:ext>
            </a:extLst>
          </p:cNvPr>
          <p:cNvSpPr/>
          <p:nvPr/>
        </p:nvSpPr>
        <p:spPr>
          <a:xfrm>
            <a:off x="4481640" y="1297553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7EE85214-14E1-43E2-AB6B-F631186DF8DC}"/>
              </a:ext>
            </a:extLst>
          </p:cNvPr>
          <p:cNvSpPr/>
          <p:nvPr/>
        </p:nvSpPr>
        <p:spPr>
          <a:xfrm>
            <a:off x="7215840" y="1294313"/>
            <a:ext cx="50256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i="1" strike="noStrike" spc="-1" baseline="-25000">
                <a:solidFill>
                  <a:srgbClr val="000000"/>
                </a:solidFill>
                <a:latin typeface="Times New Roman"/>
              </a:rPr>
              <a:t>w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DDE40B09-49AE-4A39-99BA-851463B620D8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604840" y="1377473"/>
            <a:ext cx="799920" cy="507600"/>
          </a:xfrm>
          <a:prstGeom prst="rect">
            <a:avLst/>
          </a:prstGeom>
          <a:ln>
            <a:noFill/>
          </a:ln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64EB57DA-BBF1-479D-98D6-41B3A1C0B94F}"/>
              </a:ext>
            </a:extLst>
          </p:cNvPr>
          <p:cNvPicPr/>
          <p:nvPr/>
        </p:nvPicPr>
        <p:blipFill>
          <a:blip r:embed="rId4"/>
          <a:stretch/>
        </p:blipFill>
        <p:spPr>
          <a:xfrm rot="16200000">
            <a:off x="1409040" y="3073073"/>
            <a:ext cx="799920" cy="507600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BCC328-342F-4430-BE55-CEAC2DED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800" y="5262180"/>
            <a:ext cx="2091532" cy="358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CustomShape 1">
            <a:extLst>
              <a:ext uri="{FF2B5EF4-FFF2-40B4-BE49-F238E27FC236}">
                <a16:creationId xmlns:a16="http://schemas.microsoft.com/office/drawing/2014/main" id="{9EB4BB00-2193-408A-9082-4FA00C9B2292}"/>
              </a:ext>
            </a:extLst>
          </p:cNvPr>
          <p:cNvSpPr/>
          <p:nvPr/>
        </p:nvSpPr>
        <p:spPr>
          <a:xfrm>
            <a:off x="269280" y="5199005"/>
            <a:ext cx="8293320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Since the energy of a configuration,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is:</a:t>
            </a:r>
            <a:endParaRPr lang="en-US" sz="2400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CustomShape 1">
            <a:extLst>
              <a:ext uri="{FF2B5EF4-FFF2-40B4-BE49-F238E27FC236}">
                <a16:creationId xmlns:a16="http://schemas.microsoft.com/office/drawing/2014/main" id="{3E75DC36-6262-499A-BFAD-D8973C6CF848}"/>
              </a:ext>
            </a:extLst>
          </p:cNvPr>
          <p:cNvSpPr/>
          <p:nvPr/>
        </p:nvSpPr>
        <p:spPr>
          <a:xfrm>
            <a:off x="646971" y="5576691"/>
            <a:ext cx="7171814" cy="4602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60">
              <a:lnSpc>
                <a:spcPct val="100000"/>
              </a:lnSpc>
              <a:buClr>
                <a:srgbClr val="000000"/>
              </a:buClr>
            </a:pP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e can write the energies of </a:t>
            </a:r>
            <a:r>
              <a:rPr lang="en-US" sz="2400" b="0" i="1" u="sng" strike="noStrike" spc="-1" dirty="0">
                <a:solidFill>
                  <a:srgbClr val="000000"/>
                </a:solidFill>
                <a:latin typeface="Times New Roman"/>
              </a:rPr>
              <a:t>all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configurations as:</a:t>
            </a:r>
            <a:endParaRPr lang="en-US" sz="2400" spc="-1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E906F10A-9AB5-45B0-B76B-033DC1CBD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114" y="6324706"/>
            <a:ext cx="2185998" cy="46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6815A0-05DD-4582-B7BA-96AA8E581D52}"/>
              </a:ext>
            </a:extLst>
          </p:cNvPr>
          <p:cNvSpPr/>
          <p:nvPr/>
        </p:nvSpPr>
        <p:spPr>
          <a:xfrm>
            <a:off x="861243" y="4525406"/>
            <a:ext cx="7515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/>
              </a:rPr>
              <a:t>Note: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in this case is the total number of possible configs, not the sample size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0537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989C286-6593-4B76-A16A-A4E77CE12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40" y="2261758"/>
            <a:ext cx="2095832" cy="328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45BF48C-02BD-4F6F-A537-8B12ABA76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908" y="1628198"/>
            <a:ext cx="3192443" cy="437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B91326FF-88B4-42D2-856F-130C1B333BFC}"/>
              </a:ext>
            </a:extLst>
          </p:cNvPr>
          <p:cNvSpPr/>
          <p:nvPr/>
        </p:nvSpPr>
        <p:spPr>
          <a:xfrm>
            <a:off x="302040" y="572927"/>
            <a:ext cx="8293320" cy="8295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This allows us to write the (log) Poisson rates for each configuration as:</a:t>
            </a:r>
            <a:endParaRPr lang="en-US" sz="2400" spc="-1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26118746-36A4-42BC-AB77-B047C2194FCF}"/>
              </a:ext>
            </a:extLst>
          </p:cNvPr>
          <p:cNvSpPr/>
          <p:nvPr/>
        </p:nvSpPr>
        <p:spPr>
          <a:xfrm>
            <a:off x="620689" y="2916365"/>
            <a:ext cx="7761305" cy="11065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can fit this with any mode of Poisson regression that we want! 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With estimates for </a:t>
            </a:r>
            <a:r>
              <a:rPr lang="en-US" sz="2200" b="1" i="1" spc="-1" dirty="0">
                <a:solidFill>
                  <a:srgbClr val="000000"/>
                </a:solidFill>
                <a:latin typeface="Symbol" panose="05050102010706020507" pitchFamily="18" charset="2"/>
              </a:rPr>
              <a:t>q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 and </a:t>
            </a:r>
            <a:r>
              <a:rPr lang="en-US" sz="2200" i="1" spc="-1" dirty="0">
                <a:solidFill>
                  <a:srgbClr val="000000"/>
                </a:solidFill>
                <a:latin typeface="Symbol" panose="05050102010706020507" pitchFamily="18" charset="2"/>
              </a:rPr>
              <a:t>a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in hand, we can recover: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186B66-F83B-469C-B3F3-5C2ACA37533F}"/>
              </a:ext>
            </a:extLst>
          </p:cNvPr>
          <p:cNvSpPr/>
          <p:nvPr/>
        </p:nvSpPr>
        <p:spPr>
          <a:xfrm>
            <a:off x="4449871" y="4228763"/>
            <a:ext cx="39653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Poisson rates for each config </a:t>
            </a:r>
            <a:r>
              <a:rPr lang="en-US" sz="2400" b="1" spc="-1" dirty="0">
                <a:solidFill>
                  <a:srgbClr val="000000"/>
                </a:solidFill>
                <a:latin typeface="Times New Roman"/>
              </a:rPr>
              <a:t>x</a:t>
            </a:r>
            <a:endParaRPr lang="en-US" sz="2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C4E422-6C33-476C-BA70-B6AAF53D16D5}"/>
              </a:ext>
            </a:extLst>
          </p:cNvPr>
          <p:cNvSpPr/>
          <p:nvPr/>
        </p:nvSpPr>
        <p:spPr>
          <a:xfrm>
            <a:off x="4477581" y="5127845"/>
            <a:ext cx="3697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probability for each config </a:t>
            </a:r>
            <a:r>
              <a:rPr lang="en-US" sz="2400" b="1" spc="-1" dirty="0">
                <a:solidFill>
                  <a:srgbClr val="000000"/>
                </a:solidFill>
                <a:latin typeface="Times New Roman"/>
              </a:rPr>
              <a:t>x</a:t>
            </a:r>
            <a:endParaRPr lang="en-US" sz="24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D6F05A-C4ED-42AA-9A32-CBD73A2D1B5A}"/>
              </a:ext>
            </a:extLst>
          </p:cNvPr>
          <p:cNvSpPr/>
          <p:nvPr/>
        </p:nvSpPr>
        <p:spPr>
          <a:xfrm>
            <a:off x="4477581" y="5915690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(log) partition function </a:t>
            </a:r>
            <a:endParaRPr lang="en-US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8363B-EFCF-4B2B-AE43-0A5EF389A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35" y="4270328"/>
            <a:ext cx="3017520" cy="361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E12F5-1EF3-4251-AEBA-564B06E7C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35" y="4937779"/>
            <a:ext cx="2103120" cy="762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0AC84-6360-4CD7-B39D-13791BC35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35" y="5994672"/>
            <a:ext cx="3210440" cy="3591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A404F9-393A-4592-864F-377DB63F3392}"/>
              </a:ext>
            </a:extLst>
          </p:cNvPr>
          <p:cNvSpPr/>
          <p:nvPr/>
        </p:nvSpPr>
        <p:spPr>
          <a:xfrm>
            <a:off x="2701234" y="6477872"/>
            <a:ext cx="349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/>
              </a:rPr>
              <a:t>Note: </a:t>
            </a:r>
            <a:r>
              <a:rPr lang="en-US" i="1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on this is the sample size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516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CustomShape 1"/>
          <p:cNvSpPr/>
          <p:nvPr/>
        </p:nvSpPr>
        <p:spPr>
          <a:xfrm>
            <a:off x="326880" y="216359"/>
            <a:ext cx="8415338" cy="12842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Again, lets examine the triangle model. Compare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a Bayesian 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Poisson regression results for the configuration probabilities to those obtained with MLE and logistic regression: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" name="CustomShape 1">
            <a:extLst>
              <a:ext uri="{FF2B5EF4-FFF2-40B4-BE49-F238E27FC236}">
                <a16:creationId xmlns:a16="http://schemas.microsoft.com/office/drawing/2014/main" id="{EFE05778-65BD-4135-8B09-0DC8573CB2D2}"/>
              </a:ext>
            </a:extLst>
          </p:cNvPr>
          <p:cNvSpPr/>
          <p:nvPr/>
        </p:nvSpPr>
        <p:spPr>
          <a:xfrm>
            <a:off x="142406" y="1547453"/>
            <a:ext cx="8859187" cy="5046082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rstan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CRFutil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Triangle model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~X.1:X.2+X.1:X.3+X.2:X.3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&lt;- ug(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result="matrix")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Use the same "true" theta and seeds as with previous </a:t>
            </a:r>
            <a:r>
              <a:rPr lang="en-US" sz="140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triange</a:t>
            </a: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examples: 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adj.mat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adj,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"standard")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trit$par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(6,-1.5,1.1)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trit$par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40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Chek</a:t>
            </a: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"true" theta should be: </a:t>
            </a: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#0.07629757  0.93786913 -0.81268462 -0.51175581  0.59945681  1.04299689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Instantiate potentials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out.pot 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make.pots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parms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trit$par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rescaleQ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F,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replaceQ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Now sample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num.samps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&lt;- 25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sample.exact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num.samps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mrf.sample.plot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692049-65FB-439E-9A23-48801F0A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585" y="1113126"/>
            <a:ext cx="1866008" cy="16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18226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DD93512B-8B5D-4B51-BB53-2190531ABF1F}"/>
              </a:ext>
            </a:extLst>
          </p:cNvPr>
          <p:cNvSpPr/>
          <p:nvPr/>
        </p:nvSpPr>
        <p:spPr>
          <a:xfrm>
            <a:off x="142406" y="1722248"/>
            <a:ext cx="8859187" cy="349181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1300" spc="-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p;              </a:t>
            </a:r>
            <a:r>
              <a:rPr lang="en-US" sz="13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Number of columns in the model matrix = number of 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N;              </a:t>
            </a:r>
            <a:r>
              <a:rPr lang="en-US" sz="13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Number of configurations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&lt;lower=0&gt; y[N]; </a:t>
            </a:r>
            <a:r>
              <a:rPr lang="en-US" sz="13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Counts of each configuration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matrix [</a:t>
            </a:r>
            <a:r>
              <a:rPr lang="en-US" sz="13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N,p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3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Mmodl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3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Model matrix for the graph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vector [p] theta;   </a:t>
            </a:r>
            <a:r>
              <a:rPr lang="en-US" sz="13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Regression </a:t>
            </a:r>
            <a:r>
              <a:rPr lang="en-US" sz="130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coefs</a:t>
            </a:r>
            <a:r>
              <a:rPr lang="en-US" sz="13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real   alpha;       </a:t>
            </a:r>
            <a:r>
              <a:rPr lang="en-US" sz="13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alpha intercept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Priors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theta ~ </a:t>
            </a:r>
            <a:r>
              <a:rPr lang="en-US" sz="13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cauchy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(0,30);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alpha ~ </a:t>
            </a:r>
            <a:r>
              <a:rPr lang="en-US" sz="13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cauchy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(0,10);</a:t>
            </a:r>
          </a:p>
          <a:p>
            <a:pPr lvl="0">
              <a:defRPr/>
            </a:pPr>
            <a:endParaRPr lang="en-US" sz="13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target += </a:t>
            </a:r>
            <a:r>
              <a:rPr lang="en-US" sz="13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poisson_log_lpmf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(y | alpha + </a:t>
            </a:r>
            <a:r>
              <a:rPr lang="en-US" sz="13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Mmodl</a:t>
            </a: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*theta);</a:t>
            </a:r>
          </a:p>
          <a:p>
            <a:pPr lvl="0">
              <a:defRPr/>
            </a:pPr>
            <a:r>
              <a:rPr lang="en-US" sz="13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A723D32D-E037-404B-8F7C-D87904DCC79E}"/>
              </a:ext>
            </a:extLst>
          </p:cNvPr>
          <p:cNvSpPr/>
          <p:nvPr/>
        </p:nvSpPr>
        <p:spPr>
          <a:xfrm>
            <a:off x="423862" y="424178"/>
            <a:ext cx="7799760" cy="4763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OK, now that we have the same sample as before lets do the fit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D4A832BC-C7B7-4968-BF9D-434289A678FB}"/>
              </a:ext>
            </a:extLst>
          </p:cNvPr>
          <p:cNvSpPr/>
          <p:nvPr/>
        </p:nvSpPr>
        <p:spPr>
          <a:xfrm>
            <a:off x="964189" y="900547"/>
            <a:ext cx="7799760" cy="47636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Stan model for a vanilla Poisson regression we’ll use is: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AF250B-92EA-4250-8F22-6596BD6A7166}"/>
              </a:ext>
            </a:extLst>
          </p:cNvPr>
          <p:cNvSpPr/>
          <p:nvPr/>
        </p:nvSpPr>
        <p:spPr>
          <a:xfrm>
            <a:off x="4503844" y="3622116"/>
            <a:ext cx="40365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1" dirty="0">
                <a:solidFill>
                  <a:srgbClr val="FFFF00"/>
                </a:solidFill>
                <a:latin typeface="Times New Roman"/>
              </a:rPr>
              <a:t>We’ll use Cauchy priors for the parameters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4438F7C7-E4CC-480A-9AE5-0D959D25E724}"/>
              </a:ext>
            </a:extLst>
          </p:cNvPr>
          <p:cNvSpPr/>
          <p:nvPr/>
        </p:nvSpPr>
        <p:spPr>
          <a:xfrm>
            <a:off x="2687774" y="4182299"/>
            <a:ext cx="1856509" cy="3065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3A8D50-3BED-4638-AD63-9B68C14A7E82}"/>
              </a:ext>
            </a:extLst>
          </p:cNvPr>
          <p:cNvSpPr/>
          <p:nvPr/>
        </p:nvSpPr>
        <p:spPr>
          <a:xfrm>
            <a:off x="2547598" y="6036445"/>
            <a:ext cx="4048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poisson_model.stan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6043655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0EB3860-5DA5-4060-A35D-AE8BD16570CE}"/>
              </a:ext>
            </a:extLst>
          </p:cNvPr>
          <p:cNvSpPr/>
          <p:nvPr/>
        </p:nvSpPr>
        <p:spPr>
          <a:xfrm>
            <a:off x="142406" y="475072"/>
            <a:ext cx="8859187" cy="590785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Make state count </a:t>
            </a:r>
            <a:r>
              <a:rPr lang="en-US" sz="140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</a:t>
            </a: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table from samples and compute frequencies of all </a:t>
            </a: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possible state configs.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ftab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ftable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X.all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ftab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[,1:ncol(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ftab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ftab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Model Matrix with respect to graph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f0 &lt;- function(y){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(c((y==1),(y==2)))}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 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compute.model.matrix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(configs=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X.all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edges.mat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trit$edges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node.par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trit$node.par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edge.par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trit$edge.par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ff = f0)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Fit log(lam) = alp + M theta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mc.cores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parallel::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detectCores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rstan_options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auto_write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stanc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(file = "</a:t>
            </a:r>
            <a:r>
              <a:rPr lang="en-US" sz="1400" spc="-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poisson_model.stan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'model')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stan_model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stanc_ret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verbose = T)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list(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 =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ncol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(M),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 =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(M),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=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freqs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Mmodl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M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bfit &lt;- sampling(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=20000, thin = 4, chains = 4)</a:t>
            </a:r>
          </a:p>
        </p:txBody>
      </p:sp>
    </p:spTree>
    <p:extLst>
      <p:ext uri="{BB962C8B-B14F-4D97-AF65-F5344CB8AC3E}">
        <p14:creationId xmlns:p14="http://schemas.microsoft.com/office/powerpoint/2010/main" val="34296386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>
            <a:extLst>
              <a:ext uri="{FF2B5EF4-FFF2-40B4-BE49-F238E27FC236}">
                <a16:creationId xmlns:a16="http://schemas.microsoft.com/office/drawing/2014/main" id="{FF7604AB-2F43-40ED-8456-FC26119ED9BC}"/>
              </a:ext>
            </a:extLst>
          </p:cNvPr>
          <p:cNvSpPr/>
          <p:nvPr/>
        </p:nvSpPr>
        <p:spPr>
          <a:xfrm>
            <a:off x="142406" y="705904"/>
            <a:ext cx="8859187" cy="544619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Get the parameter estimates: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 &lt;- extract(bfit, "theta")[[1]]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 &lt;- extract(bfit, "alpha")[[1]]</a:t>
            </a:r>
          </a:p>
          <a:p>
            <a:pPr lvl="0">
              <a:defRPr/>
            </a:pPr>
            <a:endParaRPr lang="en-US" sz="12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Extract the graph's partition function: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   &lt;-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log(N) - alpha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hist(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2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Now using the (medians) posterior theta, estimate partition</a:t>
            </a: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with Belief </a:t>
            </a:r>
            <a:r>
              <a:rPr lang="en-US" sz="120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propegation</a:t>
            </a:r>
            <a:endParaRPr lang="en-US" sz="1200" spc="-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llm2     &lt;-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make.empty.field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adj.mat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adj,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parameterization.typ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"standard")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llm2$par &lt;- apply(theta, MARGIN = 2, FUN = median)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out.pot  &lt;-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make.pots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parms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llm2$par, 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llm2, 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rescaleQ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F,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replaceQ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 lvl="0">
              <a:defRPr/>
            </a:pPr>
            <a:endParaRPr lang="en-US" sz="12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pot.info.llm2.model     &lt;-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make.gRbase.potentials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(llm2,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node.names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c("X.1", "X.2", "X.3"), 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state.nmes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c("1","2"))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gR.dist.info.llm2.model &lt;-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distribution.from.potentials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(pot.info.llm2.model$node.potentials, 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pot.info.llm2.model$edge.potentials)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logZ.llm2.model         &lt;- gR.dist.info.llm2.model$logZ</a:t>
            </a:r>
          </a:p>
          <a:p>
            <a:pPr lvl="0">
              <a:defRPr/>
            </a:pPr>
            <a:endParaRPr lang="en-US" sz="12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logZ.llm2.model </a:t>
            </a: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 partition function from BP with a theta (from regression)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mean(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log partition function direct from log linear regression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median(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2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joint.dist.info.llm2.model &lt;- 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as.table</a:t>
            </a: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(gR.dist.info.llm2.model$state.probs))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joint.dist.info.llm2.model &lt;- joint.dist.info.llm2.model[,c(2,3,1,4)]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joint.dist.info.llm2.model[,4] &lt;- joint.dist.info.llm2.model[,4] * 100</a:t>
            </a:r>
          </a:p>
          <a:p>
            <a:pPr lvl="0">
              <a:defRPr/>
            </a:pPr>
            <a:r>
              <a:rPr lang="en-US" sz="12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joint.dist.info.llm2.model</a:t>
            </a:r>
          </a:p>
        </p:txBody>
      </p:sp>
    </p:spTree>
    <p:extLst>
      <p:ext uri="{BB962C8B-B14F-4D97-AF65-F5344CB8AC3E}">
        <p14:creationId xmlns:p14="http://schemas.microsoft.com/office/powerpoint/2010/main" val="215576909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E6A0DA-4ABA-4AD1-980C-F65D4DD37A7A}"/>
              </a:ext>
            </a:extLst>
          </p:cNvPr>
          <p:cNvSpPr txBox="1"/>
          <p:nvPr/>
        </p:nvSpPr>
        <p:spPr>
          <a:xfrm>
            <a:off x="1227257" y="5362422"/>
            <a:ext cx="7536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Again, estimates are in recent agreement with the true results considering that we only used 25 samples in the estimations.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6FFE7CF-E576-4774-8D0D-CAC10786D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755410"/>
              </p:ext>
            </p:extLst>
          </p:nvPr>
        </p:nvGraphicFramePr>
        <p:xfrm>
          <a:off x="575154" y="2157257"/>
          <a:ext cx="7993691" cy="2263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7527">
                  <a:extLst>
                    <a:ext uri="{9D8B030D-6E8A-4147-A177-3AD203B41FA5}">
                      <a16:colId xmlns:a16="http://schemas.microsoft.com/office/drawing/2014/main" val="503280068"/>
                    </a:ext>
                  </a:extLst>
                </a:gridCol>
                <a:gridCol w="212090">
                  <a:extLst>
                    <a:ext uri="{9D8B030D-6E8A-4147-A177-3AD203B41FA5}">
                      <a16:colId xmlns:a16="http://schemas.microsoft.com/office/drawing/2014/main" val="2366742898"/>
                    </a:ext>
                  </a:extLst>
                </a:gridCol>
                <a:gridCol w="174325">
                  <a:extLst>
                    <a:ext uri="{9D8B030D-6E8A-4147-A177-3AD203B41FA5}">
                      <a16:colId xmlns:a16="http://schemas.microsoft.com/office/drawing/2014/main" val="2195460321"/>
                    </a:ext>
                  </a:extLst>
                </a:gridCol>
                <a:gridCol w="174325">
                  <a:extLst>
                    <a:ext uri="{9D8B030D-6E8A-4147-A177-3AD203B41FA5}">
                      <a16:colId xmlns:a16="http://schemas.microsoft.com/office/drawing/2014/main" val="461200417"/>
                    </a:ext>
                  </a:extLst>
                </a:gridCol>
                <a:gridCol w="1378646">
                  <a:extLst>
                    <a:ext uri="{9D8B030D-6E8A-4147-A177-3AD203B41FA5}">
                      <a16:colId xmlns:a16="http://schemas.microsoft.com/office/drawing/2014/main" val="336446343"/>
                    </a:ext>
                  </a:extLst>
                </a:gridCol>
                <a:gridCol w="1458681">
                  <a:extLst>
                    <a:ext uri="{9D8B030D-6E8A-4147-A177-3AD203B41FA5}">
                      <a16:colId xmlns:a16="http://schemas.microsoft.com/office/drawing/2014/main" val="491529456"/>
                    </a:ext>
                  </a:extLst>
                </a:gridCol>
                <a:gridCol w="1381014">
                  <a:extLst>
                    <a:ext uri="{9D8B030D-6E8A-4147-A177-3AD203B41FA5}">
                      <a16:colId xmlns:a16="http://schemas.microsoft.com/office/drawing/2014/main" val="649003551"/>
                    </a:ext>
                  </a:extLst>
                </a:gridCol>
                <a:gridCol w="1174723">
                  <a:extLst>
                    <a:ext uri="{9D8B030D-6E8A-4147-A177-3AD203B41FA5}">
                      <a16:colId xmlns:a16="http://schemas.microsoft.com/office/drawing/2014/main" val="1795879085"/>
                    </a:ext>
                  </a:extLst>
                </a:gridCol>
                <a:gridCol w="1042360">
                  <a:extLst>
                    <a:ext uri="{9D8B030D-6E8A-4147-A177-3AD203B41FA5}">
                      <a16:colId xmlns:a16="http://schemas.microsoft.com/office/drawing/2014/main" val="1851461819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Config. #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 Poisson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 Logistic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MLE Logistic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MLE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True Values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8491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5907223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091733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22.5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85744784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23.7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9414721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8.9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030231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10.0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28900817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1748635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0B0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22.1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5949596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658701A-5906-4973-A74A-D920D46E228A}"/>
              </a:ext>
            </a:extLst>
          </p:cNvPr>
          <p:cNvSpPr/>
          <p:nvPr/>
        </p:nvSpPr>
        <p:spPr>
          <a:xfrm>
            <a:off x="2240271" y="787692"/>
            <a:ext cx="46634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Probabilities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06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F3F2311-FCFE-4F86-82E9-DE28AE652413}"/>
              </a:ext>
            </a:extLst>
          </p:cNvPr>
          <p:cNvSpPr/>
          <p:nvPr/>
        </p:nvSpPr>
        <p:spPr>
          <a:xfrm>
            <a:off x="326880" y="216359"/>
            <a:ext cx="8415338" cy="13076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Here is a more challenging graph. Consider a tesseract. We will use 500 samples from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“true model” and check the log linear fit against it: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651A1-3BB8-4E9C-96F7-6E07961CF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1" y="1593270"/>
            <a:ext cx="4821382" cy="48365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84B2D1-F672-4CDF-AADC-AEF55122706A}"/>
              </a:ext>
            </a:extLst>
          </p:cNvPr>
          <p:cNvSpPr/>
          <p:nvPr/>
        </p:nvSpPr>
        <p:spPr>
          <a:xfrm>
            <a:off x="2019827" y="6504446"/>
            <a:ext cx="18741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Credit: Tom </a:t>
            </a:r>
            <a:r>
              <a:rPr lang="en-US" sz="1400" spc="-1" dirty="0" err="1">
                <a:solidFill>
                  <a:srgbClr val="000000"/>
                </a:solidFill>
                <a:latin typeface="Times New Roman"/>
              </a:rPr>
              <a:t>Ruen</a:t>
            </a:r>
            <a:r>
              <a:rPr lang="en-US" sz="1400" spc="-1" dirty="0">
                <a:solidFill>
                  <a:srgbClr val="000000"/>
                </a:solidFill>
                <a:latin typeface="Times New Roman"/>
              </a:rPr>
              <a:t>/Wiki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608251-8363-4BA2-A30D-57E9ACC6B2F3}"/>
              </a:ext>
            </a:extLst>
          </p:cNvPr>
          <p:cNvSpPr/>
          <p:nvPr/>
        </p:nvSpPr>
        <p:spPr>
          <a:xfrm>
            <a:off x="4374510" y="1518686"/>
            <a:ext cx="42123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Times New Roman"/>
              </a:rPr>
              <a:t>16 vertices</a:t>
            </a:r>
          </a:p>
          <a:p>
            <a:r>
              <a:rPr lang="en-US" spc="-1" dirty="0">
                <a:solidFill>
                  <a:srgbClr val="000000"/>
                </a:solidFill>
                <a:latin typeface="Times New Roman"/>
              </a:rPr>
              <a:t>65,526 possible configs in </a:t>
            </a:r>
            <a:r>
              <a:rPr lang="en-US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pc="-1" dirty="0">
                <a:solidFill>
                  <a:srgbClr val="000000"/>
                </a:solidFill>
                <a:latin typeface="Times New Roman"/>
              </a:rPr>
              <a:t> type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934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B57F92E-C5D2-4E28-A643-2ED8CB6EE998}"/>
              </a:ext>
            </a:extLst>
          </p:cNvPr>
          <p:cNvSpPr/>
          <p:nvPr/>
        </p:nvSpPr>
        <p:spPr>
          <a:xfrm>
            <a:off x="142406" y="175853"/>
            <a:ext cx="8859187" cy="655418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rstan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shinystan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CRFutil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Tesseract field model: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~X.1:X.2   + X.1:X.4   + X.1:X.5  + X.1:X.13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X.2:X.3   + X.2:X.6   + X.2:X.14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X.3:X.4   + X.3:X.7   + X.3:X.15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X.4:X.8   + X.4:X.16 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X.5:X.6   + X.5:X.8   + X.5:X.9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X.6:X.7   + X.6:X.10 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X.7:X.8   + X.7:X.11 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X.8:X.12 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X.9:X.10  + X.9:X.12  + X.9:X.13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X.10:X.11 + X.10:X.14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X.11:X.12 + X.11:X.15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X.12:X.16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X.13:X.14 + X.13:X.16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X.14:X.15 +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X.15:X.16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               &lt;- ug(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result="matrix")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node2nme           &lt;-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(1:ncol(adj),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(adj))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(node2nme) &lt;- c("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node","name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lvl="0">
              <a:defRPr/>
            </a:pPr>
            <a:endParaRPr lang="en-US" sz="14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ug(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"graph")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dev.off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>
              <a:defRPr/>
            </a:pP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iplot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8143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40040" y="2358720"/>
            <a:ext cx="8822160" cy="31078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First install devtools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install.packages("devtools")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Turn on devtools and install CRFutil from github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CRFutil should automatically install CRF and gRbase: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library(devtools)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install_github("npetraco/CRFutil")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Test and see if the CRFutil library loads. No error messages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term in the exponential is the configuration energy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790800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72000" y="5140440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5093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2103120" y="6297480"/>
            <a:ext cx="44816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strike="noStrike" spc="-1">
                <a:solidFill>
                  <a:srgbClr val="000000"/>
                </a:solidFill>
                <a:latin typeface="Wingdings"/>
                <a:ea typeface="Wingdings"/>
              </a:rPr>
              <a:t>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Wingdings"/>
              </a:rPr>
              <a:t>) is called the Hamiltonian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44400" y="5988600"/>
            <a:ext cx="1641600" cy="20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7" name="CustomShape 6"/>
          <p:cNvSpPr/>
          <p:nvPr/>
        </p:nvSpPr>
        <p:spPr>
          <a:xfrm>
            <a:off x="6761160" y="5990400"/>
            <a:ext cx="153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130397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9FA37C62-8AEF-4AE0-98D1-262B18E00DEB}"/>
              </a:ext>
            </a:extLst>
          </p:cNvPr>
          <p:cNvGrpSpPr/>
          <p:nvPr/>
        </p:nvGrpSpPr>
        <p:grpSpPr>
          <a:xfrm>
            <a:off x="2923560" y="2217710"/>
            <a:ext cx="3296520" cy="1027800"/>
            <a:chOff x="2398320" y="1795680"/>
            <a:chExt cx="3296520" cy="1027800"/>
          </a:xfrm>
        </p:grpSpPr>
        <p:grpSp>
          <p:nvGrpSpPr>
            <p:cNvPr id="11" name="Group 3">
              <a:extLst>
                <a:ext uri="{FF2B5EF4-FFF2-40B4-BE49-F238E27FC236}">
                  <a16:creationId xmlns:a16="http://schemas.microsoft.com/office/drawing/2014/main" id="{1CBDCAB8-1695-48D9-9EF0-01C595989E09}"/>
                </a:ext>
              </a:extLst>
            </p:cNvPr>
            <p:cNvGrpSpPr/>
            <p:nvPr/>
          </p:nvGrpSpPr>
          <p:grpSpPr>
            <a:xfrm>
              <a:off x="4780800" y="1818720"/>
              <a:ext cx="914040" cy="1004760"/>
              <a:chOff x="4780800" y="1818720"/>
              <a:chExt cx="914040" cy="1004760"/>
            </a:xfrm>
          </p:grpSpPr>
          <p:sp>
            <p:nvSpPr>
              <p:cNvPr id="16" name="CustomShape 4">
                <a:extLst>
                  <a:ext uri="{FF2B5EF4-FFF2-40B4-BE49-F238E27FC236}">
                    <a16:creationId xmlns:a16="http://schemas.microsoft.com/office/drawing/2014/main" id="{5FED99A0-E59C-4EF5-925A-D3427A106F14}"/>
                  </a:ext>
                </a:extLst>
              </p:cNvPr>
              <p:cNvSpPr/>
              <p:nvPr/>
            </p:nvSpPr>
            <p:spPr>
              <a:xfrm>
                <a:off x="4780800" y="19051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7" name="CustomShape 5">
                <a:extLst>
                  <a:ext uri="{FF2B5EF4-FFF2-40B4-BE49-F238E27FC236}">
                    <a16:creationId xmlns:a16="http://schemas.microsoft.com/office/drawing/2014/main" id="{7228E054-B1E9-464A-B980-FD7D4F3EEBD7}"/>
                  </a:ext>
                </a:extLst>
              </p:cNvPr>
              <p:cNvSpPr/>
              <p:nvPr/>
            </p:nvSpPr>
            <p:spPr>
              <a:xfrm>
                <a:off x="4943120" y="18187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 dirty="0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 dirty="0">
                  <a:latin typeface="Arial"/>
                </a:endParaRPr>
              </a:p>
            </p:txBody>
          </p:sp>
        </p:grp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C08D0AED-1A32-4AAE-B6AA-86B435E6FD50}"/>
                </a:ext>
              </a:extLst>
            </p:cNvPr>
            <p:cNvGrpSpPr/>
            <p:nvPr/>
          </p:nvGrpSpPr>
          <p:grpSpPr>
            <a:xfrm>
              <a:off x="2398320" y="1795680"/>
              <a:ext cx="914040" cy="1025640"/>
              <a:chOff x="2398320" y="1795680"/>
              <a:chExt cx="914040" cy="1025640"/>
            </a:xfrm>
          </p:grpSpPr>
          <p:sp>
            <p:nvSpPr>
              <p:cNvPr id="14" name="CustomShape 7">
                <a:extLst>
                  <a:ext uri="{FF2B5EF4-FFF2-40B4-BE49-F238E27FC236}">
                    <a16:creationId xmlns:a16="http://schemas.microsoft.com/office/drawing/2014/main" id="{AD21A9F6-BF2B-46FC-8CEB-8C9A8C1E5CAF}"/>
                  </a:ext>
                </a:extLst>
              </p:cNvPr>
              <p:cNvSpPr/>
              <p:nvPr/>
            </p:nvSpPr>
            <p:spPr>
              <a:xfrm>
                <a:off x="2398320" y="1907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5" name="CustomShape 8">
                <a:extLst>
                  <a:ext uri="{FF2B5EF4-FFF2-40B4-BE49-F238E27FC236}">
                    <a16:creationId xmlns:a16="http://schemas.microsoft.com/office/drawing/2014/main" id="{26125193-2A9D-4691-9BE3-768008AB2F7E}"/>
                  </a:ext>
                </a:extLst>
              </p:cNvPr>
              <p:cNvSpPr/>
              <p:nvPr/>
            </p:nvSpPr>
            <p:spPr>
              <a:xfrm>
                <a:off x="2513250" y="1795680"/>
                <a:ext cx="651310" cy="101420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 dirty="0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 dirty="0">
                  <a:latin typeface="Arial"/>
                </a:endParaRPr>
              </a:p>
            </p:txBody>
          </p:sp>
        </p:grp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490337C6-3503-470A-BFF2-FA7D13852BA2}"/>
                </a:ext>
              </a:extLst>
            </p:cNvPr>
            <p:cNvSpPr/>
            <p:nvPr/>
          </p:nvSpPr>
          <p:spPr>
            <a:xfrm>
              <a:off x="3312720" y="236196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21" name="Line 9">
            <a:extLst>
              <a:ext uri="{FF2B5EF4-FFF2-40B4-BE49-F238E27FC236}">
                <a16:creationId xmlns:a16="http://schemas.microsoft.com/office/drawing/2014/main" id="{2EEC659E-7385-4D85-8736-39B1D96B2C9F}"/>
              </a:ext>
            </a:extLst>
          </p:cNvPr>
          <p:cNvSpPr/>
          <p:nvPr/>
        </p:nvSpPr>
        <p:spPr>
          <a:xfrm>
            <a:off x="2375104" y="5285693"/>
            <a:ext cx="44805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6" name="CustomShape 2">
            <a:extLst>
              <a:ext uri="{FF2B5EF4-FFF2-40B4-BE49-F238E27FC236}">
                <a16:creationId xmlns:a16="http://schemas.microsoft.com/office/drawing/2014/main" id="{FD04458C-62E5-41E9-9019-D334D27A2151}"/>
              </a:ext>
            </a:extLst>
          </p:cNvPr>
          <p:cNvSpPr/>
          <p:nvPr/>
        </p:nvSpPr>
        <p:spPr>
          <a:xfrm>
            <a:off x="339840" y="389730"/>
            <a:ext cx="84780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Belief Propagation</a:t>
            </a:r>
            <a:endParaRPr lang="en-US" sz="3200" b="0" strike="noStrike" spc="-1" dirty="0">
              <a:latin typeface="Arial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C10E1D-7AD8-4850-A657-BB2C5B827B65}"/>
              </a:ext>
            </a:extLst>
          </p:cNvPr>
          <p:cNvGrpSpPr/>
          <p:nvPr/>
        </p:nvGrpSpPr>
        <p:grpSpPr>
          <a:xfrm>
            <a:off x="4316672" y="5073590"/>
            <a:ext cx="580608" cy="457200"/>
            <a:chOff x="7132321" y="3559125"/>
            <a:chExt cx="580608" cy="4572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94B30D8-27A9-4FD2-83F4-E9797E3DBA90}"/>
                </a:ext>
              </a:extLst>
            </p:cNvPr>
            <p:cNvSpPr/>
            <p:nvPr/>
          </p:nvSpPr>
          <p:spPr>
            <a:xfrm>
              <a:off x="7188591" y="3559125"/>
              <a:ext cx="457200" cy="457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8A8899-04BF-49DC-B46C-4183518AF077}"/>
                </a:ext>
              </a:extLst>
            </p:cNvPr>
            <p:cNvSpPr txBox="1"/>
            <p:nvPr/>
          </p:nvSpPr>
          <p:spPr>
            <a:xfrm>
              <a:off x="7132321" y="3601329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  <a:cs typeface="Times New Roman" panose="02020603050405020304" pitchFamily="18" charset="0"/>
                </a:rPr>
                <a:t>Y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0ED03C-296F-42F6-98D3-DA3107854A89}"/>
              </a:ext>
            </a:extLst>
          </p:cNvPr>
          <p:cNvGrpSpPr/>
          <p:nvPr/>
        </p:nvGrpSpPr>
        <p:grpSpPr>
          <a:xfrm>
            <a:off x="6854477" y="5085229"/>
            <a:ext cx="470002" cy="457200"/>
            <a:chOff x="7188591" y="3559125"/>
            <a:chExt cx="470002" cy="4572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0C2FE24-E159-4B0D-BE40-1B86D026CF23}"/>
                </a:ext>
              </a:extLst>
            </p:cNvPr>
            <p:cNvSpPr/>
            <p:nvPr/>
          </p:nvSpPr>
          <p:spPr>
            <a:xfrm>
              <a:off x="7188591" y="3559125"/>
              <a:ext cx="457200" cy="457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945E8BD-F534-4723-B72D-904C13545B24}"/>
                </a:ext>
              </a:extLst>
            </p:cNvPr>
            <p:cNvSpPr txBox="1"/>
            <p:nvPr/>
          </p:nvSpPr>
          <p:spPr>
            <a:xfrm>
              <a:off x="7188593" y="3601329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  <a:cs typeface="Times New Roman" panose="02020603050405020304" pitchFamily="18" charset="0"/>
                </a:rPr>
                <a:t>Y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E2532C6-5C16-4902-87BA-CE55142CE7CC}"/>
              </a:ext>
            </a:extLst>
          </p:cNvPr>
          <p:cNvGrpSpPr/>
          <p:nvPr/>
        </p:nvGrpSpPr>
        <p:grpSpPr>
          <a:xfrm>
            <a:off x="1906105" y="5071161"/>
            <a:ext cx="478018" cy="457200"/>
            <a:chOff x="7188591" y="3559125"/>
            <a:chExt cx="478018" cy="4572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320705E-74AB-4080-9F44-FA83FAE3A7DD}"/>
                </a:ext>
              </a:extLst>
            </p:cNvPr>
            <p:cNvSpPr/>
            <p:nvPr/>
          </p:nvSpPr>
          <p:spPr>
            <a:xfrm>
              <a:off x="7188591" y="3559125"/>
              <a:ext cx="457200" cy="457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1C0DAF-34AC-412D-9B8C-16D8C8456DBA}"/>
                </a:ext>
              </a:extLst>
            </p:cNvPr>
            <p:cNvSpPr txBox="1"/>
            <p:nvPr/>
          </p:nvSpPr>
          <p:spPr>
            <a:xfrm>
              <a:off x="7188593" y="3601329"/>
              <a:ext cx="478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anose="05050102010706020507" pitchFamily="18" charset="2"/>
                  <a:cs typeface="Times New Roman" panose="02020603050405020304" pitchFamily="18" charset="0"/>
                </a:rPr>
                <a:t>Y</a:t>
              </a:r>
              <a:r>
                <a:rPr lang="en-US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</p:grpSp>
      <p:sp>
        <p:nvSpPr>
          <p:cNvPr id="36" name="CustomShape 7">
            <a:extLst>
              <a:ext uri="{FF2B5EF4-FFF2-40B4-BE49-F238E27FC236}">
                <a16:creationId xmlns:a16="http://schemas.microsoft.com/office/drawing/2014/main" id="{69DDE233-6718-4BFF-8B18-3BFC01EFD2B1}"/>
              </a:ext>
            </a:extLst>
          </p:cNvPr>
          <p:cNvSpPr/>
          <p:nvPr/>
        </p:nvSpPr>
        <p:spPr>
          <a:xfrm>
            <a:off x="2923740" y="4831013"/>
            <a:ext cx="914040" cy="914040"/>
          </a:xfrm>
          <a:prstGeom prst="ellipse">
            <a:avLst/>
          </a:prstGeom>
          <a:solidFill>
            <a:schemeClr val="bg1"/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7" name="CustomShape 8">
            <a:extLst>
              <a:ext uri="{FF2B5EF4-FFF2-40B4-BE49-F238E27FC236}">
                <a16:creationId xmlns:a16="http://schemas.microsoft.com/office/drawing/2014/main" id="{E3D3DBAC-8215-48C1-AB94-34E0A7D50BE4}"/>
              </a:ext>
            </a:extLst>
          </p:cNvPr>
          <p:cNvSpPr/>
          <p:nvPr/>
        </p:nvSpPr>
        <p:spPr>
          <a:xfrm>
            <a:off x="3038670" y="4719413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31404993-0427-4E12-857F-43A10566D468}"/>
              </a:ext>
            </a:extLst>
          </p:cNvPr>
          <p:cNvSpPr/>
          <p:nvPr/>
        </p:nvSpPr>
        <p:spPr>
          <a:xfrm>
            <a:off x="5306220" y="4828853"/>
            <a:ext cx="914040" cy="914040"/>
          </a:xfrm>
          <a:prstGeom prst="ellipse">
            <a:avLst/>
          </a:prstGeom>
          <a:solidFill>
            <a:schemeClr val="bg1"/>
          </a:solidFill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" name="CustomShape 5">
            <a:extLst>
              <a:ext uri="{FF2B5EF4-FFF2-40B4-BE49-F238E27FC236}">
                <a16:creationId xmlns:a16="http://schemas.microsoft.com/office/drawing/2014/main" id="{E05CDD2E-B50D-4B75-BB60-1C52D76523C7}"/>
              </a:ext>
            </a:extLst>
          </p:cNvPr>
          <p:cNvSpPr/>
          <p:nvPr/>
        </p:nvSpPr>
        <p:spPr>
          <a:xfrm>
            <a:off x="5468540" y="4742453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962130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2102760" y="1119600"/>
            <a:ext cx="5420880" cy="230687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Bigger graph regression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Lasso regression??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Potts multinomial logistic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Conditional fields??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	Koller?? Fit with all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y~X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(all Xi) where y=1 if “yes ID” 	and y = 0 if “not ID”???</a:t>
            </a:r>
          </a:p>
          <a:p>
            <a:pPr>
              <a:lnSpc>
                <a:spcPct val="100000"/>
              </a:lnSpc>
            </a:pPr>
            <a:endParaRPr lang="en-US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Belief Propagation section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503" name="Picture 4"/>
          <p:cNvPicPr/>
          <p:nvPr/>
        </p:nvPicPr>
        <p:blipFill>
          <a:blip r:embed="rId2"/>
          <a:stretch/>
        </p:blipFill>
        <p:spPr>
          <a:xfrm>
            <a:off x="3232440" y="4538880"/>
            <a:ext cx="3360600" cy="838440"/>
          </a:xfrm>
          <a:prstGeom prst="rect">
            <a:avLst/>
          </a:prstGeom>
          <a:ln>
            <a:noFill/>
          </a:ln>
        </p:spPr>
      </p:pic>
      <p:sp>
        <p:nvSpPr>
          <p:cNvPr id="1504" name="CustomShape 2"/>
          <p:cNvSpPr/>
          <p:nvPr/>
        </p:nvSpPr>
        <p:spPr>
          <a:xfrm>
            <a:off x="6892560" y="3404520"/>
            <a:ext cx="394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??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CustomShape 1"/>
          <p:cNvSpPr/>
          <p:nvPr/>
        </p:nvSpPr>
        <p:spPr>
          <a:xfrm>
            <a:off x="2144160" y="1309680"/>
            <a:ext cx="3666600" cy="31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Specify related cells in a spread sheet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Make graph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Parameterize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Simulate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	Random theta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	Specified theta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Fit if not simulate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Compute probs of all configs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Display config probs some how…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Picture 3"/>
          <p:cNvPicPr/>
          <p:nvPr/>
        </p:nvPicPr>
        <p:blipFill>
          <a:blip r:embed="rId2"/>
          <a:stretch/>
        </p:blipFill>
        <p:spPr>
          <a:xfrm>
            <a:off x="546120" y="0"/>
            <a:ext cx="80280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Picture 3"/>
          <p:cNvPicPr/>
          <p:nvPr/>
        </p:nvPicPr>
        <p:blipFill>
          <a:blip r:embed="rId2"/>
          <a:stretch/>
        </p:blipFill>
        <p:spPr>
          <a:xfrm>
            <a:off x="660240" y="0"/>
            <a:ext cx="78069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Picture 1"/>
          <p:cNvPicPr/>
          <p:nvPr/>
        </p:nvPicPr>
        <p:blipFill>
          <a:blip r:embed="rId2"/>
          <a:stretch/>
        </p:blipFill>
        <p:spPr>
          <a:xfrm>
            <a:off x="317520" y="0"/>
            <a:ext cx="85082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Picture 1"/>
          <p:cNvPicPr/>
          <p:nvPr/>
        </p:nvPicPr>
        <p:blipFill>
          <a:blip r:embed="rId2"/>
          <a:stretch/>
        </p:blipFill>
        <p:spPr>
          <a:xfrm>
            <a:off x="457200" y="0"/>
            <a:ext cx="8222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Picture 1"/>
          <p:cNvPicPr/>
          <p:nvPr/>
        </p:nvPicPr>
        <p:blipFill>
          <a:blip r:embed="rId2"/>
          <a:stretch/>
        </p:blipFill>
        <p:spPr>
          <a:xfrm>
            <a:off x="380880" y="0"/>
            <a:ext cx="8377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Picture 3"/>
          <p:cNvPicPr/>
          <p:nvPr/>
        </p:nvPicPr>
        <p:blipFill>
          <a:blip r:embed="rId2"/>
          <a:stretch/>
        </p:blipFill>
        <p:spPr>
          <a:xfrm>
            <a:off x="546120" y="0"/>
            <a:ext cx="80316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2"/>
          <p:cNvSpPr/>
          <p:nvPr/>
        </p:nvSpPr>
        <p:spPr>
          <a:xfrm>
            <a:off x="4005224" y="284843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4140760" y="276504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02" name="CustomShape 5"/>
          <p:cNvSpPr/>
          <p:nvPr/>
        </p:nvSpPr>
        <p:spPr>
          <a:xfrm>
            <a:off x="5089184" y="445079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5161000" y="4392968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5" name="CustomShape 8"/>
          <p:cNvSpPr/>
          <p:nvPr/>
        </p:nvSpPr>
        <p:spPr>
          <a:xfrm>
            <a:off x="2745584" y="4452952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2881120" y="4369928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Picture 1"/>
          <p:cNvPicPr/>
          <p:nvPr/>
        </p:nvPicPr>
        <p:blipFill>
          <a:blip r:embed="rId2"/>
          <a:stretch/>
        </p:blipFill>
        <p:spPr>
          <a:xfrm>
            <a:off x="444600" y="0"/>
            <a:ext cx="8249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Picture 1"/>
          <p:cNvPicPr/>
          <p:nvPr/>
        </p:nvPicPr>
        <p:blipFill>
          <a:blip r:embed="rId2"/>
          <a:stretch/>
        </p:blipFill>
        <p:spPr>
          <a:xfrm>
            <a:off x="571680" y="0"/>
            <a:ext cx="79790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Picture 1"/>
          <p:cNvPicPr/>
          <p:nvPr/>
        </p:nvPicPr>
        <p:blipFill>
          <a:blip r:embed="rId2"/>
          <a:stretch/>
        </p:blipFill>
        <p:spPr>
          <a:xfrm>
            <a:off x="228600" y="0"/>
            <a:ext cx="86857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Picture 1"/>
          <p:cNvPicPr/>
          <p:nvPr/>
        </p:nvPicPr>
        <p:blipFill>
          <a:blip r:embed="rId2"/>
          <a:stretch/>
        </p:blipFill>
        <p:spPr>
          <a:xfrm>
            <a:off x="0" y="101520"/>
            <a:ext cx="9143640" cy="663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Picture 1"/>
          <p:cNvPicPr/>
          <p:nvPr/>
        </p:nvPicPr>
        <p:blipFill>
          <a:blip r:embed="rId2"/>
          <a:stretch/>
        </p:blipFill>
        <p:spPr>
          <a:xfrm>
            <a:off x="571680" y="0"/>
            <a:ext cx="79880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Picture 1"/>
          <p:cNvPicPr/>
          <p:nvPr/>
        </p:nvPicPr>
        <p:blipFill>
          <a:blip r:embed="rId2"/>
          <a:stretch/>
        </p:blipFill>
        <p:spPr>
          <a:xfrm>
            <a:off x="673200" y="0"/>
            <a:ext cx="77778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Picture 1"/>
          <p:cNvPicPr/>
          <p:nvPr/>
        </p:nvPicPr>
        <p:blipFill>
          <a:blip r:embed="rId2"/>
          <a:stretch/>
        </p:blipFill>
        <p:spPr>
          <a:xfrm>
            <a:off x="723960" y="0"/>
            <a:ext cx="76870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Picture 1"/>
          <p:cNvPicPr/>
          <p:nvPr/>
        </p:nvPicPr>
        <p:blipFill>
          <a:blip r:embed="rId2"/>
          <a:stretch/>
        </p:blipFill>
        <p:spPr>
          <a:xfrm>
            <a:off x="343080" y="0"/>
            <a:ext cx="8456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Picture 1"/>
          <p:cNvPicPr/>
          <p:nvPr/>
        </p:nvPicPr>
        <p:blipFill>
          <a:blip r:embed="rId2"/>
          <a:stretch/>
        </p:blipFill>
        <p:spPr>
          <a:xfrm>
            <a:off x="507960" y="0"/>
            <a:ext cx="8105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Picture 1"/>
          <p:cNvPicPr/>
          <p:nvPr/>
        </p:nvPicPr>
        <p:blipFill>
          <a:blip r:embed="rId2"/>
          <a:stretch/>
        </p:blipFill>
        <p:spPr>
          <a:xfrm>
            <a:off x="584280" y="0"/>
            <a:ext cx="7954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Picture 1"/>
          <p:cNvPicPr/>
          <p:nvPr/>
        </p:nvPicPr>
        <p:blipFill>
          <a:blip r:embed="rId2"/>
          <a:stretch/>
        </p:blipFill>
        <p:spPr>
          <a:xfrm>
            <a:off x="0" y="2095560"/>
            <a:ext cx="9143640" cy="265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roup 1"/>
          <p:cNvGrpSpPr/>
          <p:nvPr/>
        </p:nvGrpSpPr>
        <p:grpSpPr>
          <a:xfrm>
            <a:off x="2409480" y="2001600"/>
            <a:ext cx="914040" cy="985680"/>
            <a:chOff x="2409480" y="2001600"/>
            <a:chExt cx="914040" cy="985680"/>
          </a:xfrm>
        </p:grpSpPr>
        <p:sp>
          <p:nvSpPr>
            <p:cNvPr id="1524" name="CustomShape 2"/>
            <p:cNvSpPr/>
            <p:nvPr/>
          </p:nvSpPr>
          <p:spPr>
            <a:xfrm>
              <a:off x="240948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25" name="CustomShape 3"/>
            <p:cNvSpPr/>
            <p:nvPr/>
          </p:nvSpPr>
          <p:spPr>
            <a:xfrm>
              <a:off x="256788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26" name="Group 4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1527" name="CustomShape 5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28" name="CustomShape 6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29" name="Group 7"/>
          <p:cNvGrpSpPr/>
          <p:nvPr/>
        </p:nvGrpSpPr>
        <p:grpSpPr>
          <a:xfrm>
            <a:off x="4115880" y="2008080"/>
            <a:ext cx="914040" cy="985680"/>
            <a:chOff x="4115880" y="2008080"/>
            <a:chExt cx="914040" cy="985680"/>
          </a:xfrm>
        </p:grpSpPr>
        <p:sp>
          <p:nvSpPr>
            <p:cNvPr id="1530" name="CustomShape 8"/>
            <p:cNvSpPr/>
            <p:nvPr/>
          </p:nvSpPr>
          <p:spPr>
            <a:xfrm>
              <a:off x="4115880" y="2079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1" name="CustomShape 9"/>
            <p:cNvSpPr/>
            <p:nvPr/>
          </p:nvSpPr>
          <p:spPr>
            <a:xfrm>
              <a:off x="4274280" y="20080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2" name="Group 10"/>
          <p:cNvGrpSpPr/>
          <p:nvPr/>
        </p:nvGrpSpPr>
        <p:grpSpPr>
          <a:xfrm>
            <a:off x="4140000" y="3666240"/>
            <a:ext cx="914040" cy="932400"/>
            <a:chOff x="4140000" y="3666240"/>
            <a:chExt cx="914040" cy="932400"/>
          </a:xfrm>
        </p:grpSpPr>
        <p:sp>
          <p:nvSpPr>
            <p:cNvPr id="1533" name="CustomShape 11"/>
            <p:cNvSpPr/>
            <p:nvPr/>
          </p:nvSpPr>
          <p:spPr>
            <a:xfrm>
              <a:off x="4140000" y="3684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4" name="CustomShape 12"/>
            <p:cNvSpPr/>
            <p:nvPr/>
          </p:nvSpPr>
          <p:spPr>
            <a:xfrm>
              <a:off x="4298400" y="366624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4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5" name="Group 13"/>
          <p:cNvGrpSpPr/>
          <p:nvPr/>
        </p:nvGrpSpPr>
        <p:grpSpPr>
          <a:xfrm>
            <a:off x="5754600" y="336960"/>
            <a:ext cx="914040" cy="985680"/>
            <a:chOff x="5754600" y="336960"/>
            <a:chExt cx="914040" cy="985680"/>
          </a:xfrm>
        </p:grpSpPr>
        <p:sp>
          <p:nvSpPr>
            <p:cNvPr id="1536" name="CustomShape 14"/>
            <p:cNvSpPr/>
            <p:nvPr/>
          </p:nvSpPr>
          <p:spPr>
            <a:xfrm>
              <a:off x="5754600" y="408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7" name="CustomShape 15"/>
            <p:cNvSpPr/>
            <p:nvPr/>
          </p:nvSpPr>
          <p:spPr>
            <a:xfrm>
              <a:off x="5913000" y="3369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6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8" name="Group 16"/>
          <p:cNvGrpSpPr/>
          <p:nvPr/>
        </p:nvGrpSpPr>
        <p:grpSpPr>
          <a:xfrm>
            <a:off x="5778720" y="1995120"/>
            <a:ext cx="914040" cy="932400"/>
            <a:chOff x="5778720" y="1995120"/>
            <a:chExt cx="914040" cy="932400"/>
          </a:xfrm>
        </p:grpSpPr>
        <p:sp>
          <p:nvSpPr>
            <p:cNvPr id="1539" name="CustomShape 17"/>
            <p:cNvSpPr/>
            <p:nvPr/>
          </p:nvSpPr>
          <p:spPr>
            <a:xfrm>
              <a:off x="5778720" y="20134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40" name="CustomShape 18"/>
            <p:cNvSpPr/>
            <p:nvPr/>
          </p:nvSpPr>
          <p:spPr>
            <a:xfrm>
              <a:off x="5937120" y="19951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5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41" name="Group 19"/>
          <p:cNvGrpSpPr/>
          <p:nvPr/>
        </p:nvGrpSpPr>
        <p:grpSpPr>
          <a:xfrm>
            <a:off x="7460640" y="343440"/>
            <a:ext cx="914040" cy="985680"/>
            <a:chOff x="7460640" y="343440"/>
            <a:chExt cx="914040" cy="985680"/>
          </a:xfrm>
        </p:grpSpPr>
        <p:sp>
          <p:nvSpPr>
            <p:cNvPr id="1542" name="CustomShape 20"/>
            <p:cNvSpPr/>
            <p:nvPr/>
          </p:nvSpPr>
          <p:spPr>
            <a:xfrm>
              <a:off x="7460640" y="4150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43" name="CustomShape 21"/>
            <p:cNvSpPr/>
            <p:nvPr/>
          </p:nvSpPr>
          <p:spPr>
            <a:xfrm>
              <a:off x="7619040" y="34344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7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544" name="Line 22"/>
          <p:cNvSpPr/>
          <p:nvPr/>
        </p:nvSpPr>
        <p:spPr>
          <a:xfrm>
            <a:off x="3339720" y="253872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5" name="Line 23"/>
          <p:cNvSpPr/>
          <p:nvPr/>
        </p:nvSpPr>
        <p:spPr>
          <a:xfrm flipH="1">
            <a:off x="3215880" y="2860200"/>
            <a:ext cx="1033920" cy="963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6" name="Line 24"/>
          <p:cNvSpPr/>
          <p:nvPr/>
        </p:nvSpPr>
        <p:spPr>
          <a:xfrm>
            <a:off x="3215880" y="2826000"/>
            <a:ext cx="1087920" cy="946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7" name="Line 25"/>
          <p:cNvSpPr/>
          <p:nvPr/>
        </p:nvSpPr>
        <p:spPr>
          <a:xfrm>
            <a:off x="2891160" y="298764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8" name="Line 26"/>
          <p:cNvSpPr/>
          <p:nvPr/>
        </p:nvSpPr>
        <p:spPr>
          <a:xfrm>
            <a:off x="4597560" y="299412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9" name="Line 27"/>
          <p:cNvSpPr/>
          <p:nvPr/>
        </p:nvSpPr>
        <p:spPr>
          <a:xfrm>
            <a:off x="3377520" y="420408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0" name="Line 28"/>
          <p:cNvSpPr/>
          <p:nvPr/>
        </p:nvSpPr>
        <p:spPr>
          <a:xfrm>
            <a:off x="5043600" y="253800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1" name="Line 29"/>
          <p:cNvSpPr/>
          <p:nvPr/>
        </p:nvSpPr>
        <p:spPr>
          <a:xfrm flipV="1">
            <a:off x="6585120" y="1181880"/>
            <a:ext cx="1022760" cy="9928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2" name="Line 30"/>
          <p:cNvSpPr/>
          <p:nvPr/>
        </p:nvSpPr>
        <p:spPr>
          <a:xfrm>
            <a:off x="6211440" y="1323000"/>
            <a:ext cx="360" cy="672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3" name="Line 31"/>
          <p:cNvSpPr/>
          <p:nvPr/>
        </p:nvSpPr>
        <p:spPr>
          <a:xfrm flipH="1">
            <a:off x="1945440" y="4147560"/>
            <a:ext cx="474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4" name="Line 32"/>
          <p:cNvSpPr/>
          <p:nvPr/>
        </p:nvSpPr>
        <p:spPr>
          <a:xfrm flipV="1">
            <a:off x="1945440" y="837360"/>
            <a:ext cx="360" cy="33102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5" name="Line 33"/>
          <p:cNvSpPr/>
          <p:nvPr/>
        </p:nvSpPr>
        <p:spPr>
          <a:xfrm>
            <a:off x="1945440" y="837360"/>
            <a:ext cx="3808800" cy="28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CustomShape 1"/>
          <p:cNvSpPr/>
          <p:nvPr/>
        </p:nvSpPr>
        <p:spPr>
          <a:xfrm>
            <a:off x="1479240" y="634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7" name="CustomShape 2"/>
          <p:cNvSpPr/>
          <p:nvPr/>
        </p:nvSpPr>
        <p:spPr>
          <a:xfrm>
            <a:off x="1629360" y="65376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58" name="CustomShape 3"/>
          <p:cNvSpPr/>
          <p:nvPr/>
        </p:nvSpPr>
        <p:spPr>
          <a:xfrm>
            <a:off x="1503720" y="2239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9" name="CustomShape 4"/>
          <p:cNvSpPr/>
          <p:nvPr/>
        </p:nvSpPr>
        <p:spPr>
          <a:xfrm>
            <a:off x="1653840" y="231192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0" name="CustomShape 5"/>
          <p:cNvSpPr/>
          <p:nvPr/>
        </p:nvSpPr>
        <p:spPr>
          <a:xfrm>
            <a:off x="3185640" y="641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1" name="CustomShape 6"/>
          <p:cNvSpPr/>
          <p:nvPr/>
        </p:nvSpPr>
        <p:spPr>
          <a:xfrm>
            <a:off x="3335760" y="66024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2" name="CustomShape 7"/>
          <p:cNvSpPr/>
          <p:nvPr/>
        </p:nvSpPr>
        <p:spPr>
          <a:xfrm>
            <a:off x="3209760" y="2246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3" name="CustomShape 8"/>
          <p:cNvSpPr/>
          <p:nvPr/>
        </p:nvSpPr>
        <p:spPr>
          <a:xfrm>
            <a:off x="3359880" y="231840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4" name="Line 9"/>
          <p:cNvSpPr/>
          <p:nvPr/>
        </p:nvSpPr>
        <p:spPr>
          <a:xfrm>
            <a:off x="2409480" y="110016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5" name="Line 10"/>
          <p:cNvSpPr/>
          <p:nvPr/>
        </p:nvSpPr>
        <p:spPr>
          <a:xfrm>
            <a:off x="1960920" y="154908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6" name="Line 11"/>
          <p:cNvSpPr/>
          <p:nvPr/>
        </p:nvSpPr>
        <p:spPr>
          <a:xfrm>
            <a:off x="3667320" y="155556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7" name="Line 12"/>
          <p:cNvSpPr/>
          <p:nvPr/>
        </p:nvSpPr>
        <p:spPr>
          <a:xfrm>
            <a:off x="2420280" y="2724840"/>
            <a:ext cx="780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8" name="CustomShape 13"/>
          <p:cNvSpPr/>
          <p:nvPr/>
        </p:nvSpPr>
        <p:spPr>
          <a:xfrm>
            <a:off x="4861080" y="638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14"/>
          <p:cNvSpPr/>
          <p:nvPr/>
        </p:nvSpPr>
        <p:spPr>
          <a:xfrm>
            <a:off x="5011200" y="65772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0" name="CustomShape 15"/>
          <p:cNvSpPr/>
          <p:nvPr/>
        </p:nvSpPr>
        <p:spPr>
          <a:xfrm>
            <a:off x="4885560" y="2243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16"/>
          <p:cNvSpPr/>
          <p:nvPr/>
        </p:nvSpPr>
        <p:spPr>
          <a:xfrm>
            <a:off x="5035680" y="231588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7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2" name="CustomShape 17"/>
          <p:cNvSpPr/>
          <p:nvPr/>
        </p:nvSpPr>
        <p:spPr>
          <a:xfrm>
            <a:off x="6567480" y="64512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8"/>
          <p:cNvSpPr/>
          <p:nvPr/>
        </p:nvSpPr>
        <p:spPr>
          <a:xfrm>
            <a:off x="6717600" y="66420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4" name="CustomShape 19"/>
          <p:cNvSpPr/>
          <p:nvPr/>
        </p:nvSpPr>
        <p:spPr>
          <a:xfrm>
            <a:off x="6591600" y="2249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20"/>
          <p:cNvSpPr/>
          <p:nvPr/>
        </p:nvSpPr>
        <p:spPr>
          <a:xfrm>
            <a:off x="6741720" y="232236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8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6" name="Line 21"/>
          <p:cNvSpPr/>
          <p:nvPr/>
        </p:nvSpPr>
        <p:spPr>
          <a:xfrm>
            <a:off x="5791320" y="110376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7" name="Line 22"/>
          <p:cNvSpPr/>
          <p:nvPr/>
        </p:nvSpPr>
        <p:spPr>
          <a:xfrm>
            <a:off x="5342760" y="15526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8" name="Line 23"/>
          <p:cNvSpPr/>
          <p:nvPr/>
        </p:nvSpPr>
        <p:spPr>
          <a:xfrm>
            <a:off x="7049160" y="155916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9" name="Line 24"/>
          <p:cNvSpPr/>
          <p:nvPr/>
        </p:nvSpPr>
        <p:spPr>
          <a:xfrm>
            <a:off x="5802120" y="274212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0" name="Line 25"/>
          <p:cNvSpPr/>
          <p:nvPr/>
        </p:nvSpPr>
        <p:spPr>
          <a:xfrm>
            <a:off x="4113360" y="109944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1" name="Line 26"/>
          <p:cNvSpPr/>
          <p:nvPr/>
        </p:nvSpPr>
        <p:spPr>
          <a:xfrm>
            <a:off x="4130640" y="273780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2" name="CustomShape 27"/>
          <p:cNvSpPr/>
          <p:nvPr/>
        </p:nvSpPr>
        <p:spPr>
          <a:xfrm>
            <a:off x="1483200" y="3881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8"/>
          <p:cNvSpPr/>
          <p:nvPr/>
        </p:nvSpPr>
        <p:spPr>
          <a:xfrm>
            <a:off x="1620360" y="389988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4" name="CustomShape 29"/>
          <p:cNvSpPr/>
          <p:nvPr/>
        </p:nvSpPr>
        <p:spPr>
          <a:xfrm>
            <a:off x="1494000" y="548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30"/>
          <p:cNvSpPr/>
          <p:nvPr/>
        </p:nvSpPr>
        <p:spPr>
          <a:xfrm>
            <a:off x="1656000" y="546732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6" name="CustomShape 31"/>
          <p:cNvSpPr/>
          <p:nvPr/>
        </p:nvSpPr>
        <p:spPr>
          <a:xfrm>
            <a:off x="3175920" y="3887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7" name="CustomShape 32"/>
          <p:cNvSpPr/>
          <p:nvPr/>
        </p:nvSpPr>
        <p:spPr>
          <a:xfrm>
            <a:off x="3324960" y="390636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8" name="CustomShape 33"/>
          <p:cNvSpPr/>
          <p:nvPr/>
        </p:nvSpPr>
        <p:spPr>
          <a:xfrm>
            <a:off x="3200040" y="5492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9" name="CustomShape 34"/>
          <p:cNvSpPr/>
          <p:nvPr/>
        </p:nvSpPr>
        <p:spPr>
          <a:xfrm>
            <a:off x="3362040" y="547380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0" name="Line 35"/>
          <p:cNvSpPr/>
          <p:nvPr/>
        </p:nvSpPr>
        <p:spPr>
          <a:xfrm>
            <a:off x="2413440" y="4346280"/>
            <a:ext cx="76212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1" name="Line 36"/>
          <p:cNvSpPr/>
          <p:nvPr/>
        </p:nvSpPr>
        <p:spPr>
          <a:xfrm>
            <a:off x="1964880" y="479520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2" name="Line 37"/>
          <p:cNvSpPr/>
          <p:nvPr/>
        </p:nvSpPr>
        <p:spPr>
          <a:xfrm>
            <a:off x="3657600" y="48016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3" name="Line 38"/>
          <p:cNvSpPr/>
          <p:nvPr/>
        </p:nvSpPr>
        <p:spPr>
          <a:xfrm>
            <a:off x="2424240" y="597132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4" name="CustomShape 39"/>
          <p:cNvSpPr/>
          <p:nvPr/>
        </p:nvSpPr>
        <p:spPr>
          <a:xfrm>
            <a:off x="4851360" y="3884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5" name="CustomShape 40"/>
          <p:cNvSpPr/>
          <p:nvPr/>
        </p:nvSpPr>
        <p:spPr>
          <a:xfrm>
            <a:off x="5000040" y="3903840"/>
            <a:ext cx="77364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6" name="CustomShape 41"/>
          <p:cNvSpPr/>
          <p:nvPr/>
        </p:nvSpPr>
        <p:spPr>
          <a:xfrm>
            <a:off x="4875840" y="5489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7" name="CustomShape 42"/>
          <p:cNvSpPr/>
          <p:nvPr/>
        </p:nvSpPr>
        <p:spPr>
          <a:xfrm>
            <a:off x="5037480" y="547128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8" name="CustomShape 43"/>
          <p:cNvSpPr/>
          <p:nvPr/>
        </p:nvSpPr>
        <p:spPr>
          <a:xfrm>
            <a:off x="6557760" y="38912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9" name="CustomShape 44"/>
          <p:cNvSpPr/>
          <p:nvPr/>
        </p:nvSpPr>
        <p:spPr>
          <a:xfrm>
            <a:off x="6706800" y="391032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0" name="CustomShape 45"/>
          <p:cNvSpPr/>
          <p:nvPr/>
        </p:nvSpPr>
        <p:spPr>
          <a:xfrm>
            <a:off x="6581880" y="549612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01" name="CustomShape 46"/>
          <p:cNvSpPr/>
          <p:nvPr/>
        </p:nvSpPr>
        <p:spPr>
          <a:xfrm>
            <a:off x="6743880" y="547776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16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2" name="Line 47"/>
          <p:cNvSpPr/>
          <p:nvPr/>
        </p:nvSpPr>
        <p:spPr>
          <a:xfrm>
            <a:off x="5781600" y="434988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3" name="Line 48"/>
          <p:cNvSpPr/>
          <p:nvPr/>
        </p:nvSpPr>
        <p:spPr>
          <a:xfrm>
            <a:off x="5333040" y="479916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4" name="Line 49"/>
          <p:cNvSpPr/>
          <p:nvPr/>
        </p:nvSpPr>
        <p:spPr>
          <a:xfrm>
            <a:off x="7039440" y="48052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5" name="Line 50"/>
          <p:cNvSpPr/>
          <p:nvPr/>
        </p:nvSpPr>
        <p:spPr>
          <a:xfrm>
            <a:off x="5792400" y="598860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6" name="Line 51"/>
          <p:cNvSpPr/>
          <p:nvPr/>
        </p:nvSpPr>
        <p:spPr>
          <a:xfrm>
            <a:off x="4103640" y="434556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7" name="Line 52"/>
          <p:cNvSpPr/>
          <p:nvPr/>
        </p:nvSpPr>
        <p:spPr>
          <a:xfrm>
            <a:off x="4120920" y="598428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8" name="Line 53"/>
          <p:cNvSpPr/>
          <p:nvPr/>
        </p:nvSpPr>
        <p:spPr>
          <a:xfrm>
            <a:off x="1964880" y="318744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9" name="Line 54"/>
          <p:cNvSpPr/>
          <p:nvPr/>
        </p:nvSpPr>
        <p:spPr>
          <a:xfrm>
            <a:off x="3670920" y="319392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0" name="Line 55"/>
          <p:cNvSpPr/>
          <p:nvPr/>
        </p:nvSpPr>
        <p:spPr>
          <a:xfrm>
            <a:off x="5346720" y="319140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1" name="Line 56"/>
          <p:cNvSpPr/>
          <p:nvPr/>
        </p:nvSpPr>
        <p:spPr>
          <a:xfrm>
            <a:off x="7052760" y="319788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62320" y="245160"/>
            <a:ext cx="740484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tauA &lt;- c( 1,    -1.3)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tauB &lt;- c(-0.85, -2.4)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tauC &lt;- c(3.82,   1.4)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omegaAB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omegaBC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omegaAC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colnames(config.mat) &lt;- c("A","B","C")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e1.212 &lt;- f(2)%*%tauA + f(1)%*%tauB + f(2)%*%tauC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e2.212 &lt;- f(2)%*%omegaAB%*%f(1) + f(1)%*%omegaBC%*%f(2) + f(2)%*%omegaAC%*%f(2)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5969160" y="5118120"/>
            <a:ext cx="12315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786204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To cut down on the amount of work we have to do, use CRFutil: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edges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c(1,2), #AB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c(1,3), #AC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c(2,3)  #BC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Test: CRFutil function to compute a configuration energy.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config.energy(config = c(2,1,2),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edges.mat = edges,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one.lgp = list(tauA,tauB,tauC),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two.lgp = list(omegaAB,omegaAC,omegaBC),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ener.func &lt;- function(config)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engy &lt;-config.energy(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edges.mat = edges,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one.lgp = list(tauA,tauB,tauC),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two.lgp = list(omegaAB,omegaAC,omegaBC),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return(engy)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ener.func(c(2,1,2))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cbind(config.mat, config.energies)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28" name="Picture 2"/>
          <p:cNvPicPr/>
          <p:nvPr/>
        </p:nvPicPr>
        <p:blipFill>
          <a:blip r:embed="rId2"/>
          <a:stretch/>
        </p:blipFill>
        <p:spPr>
          <a:xfrm>
            <a:off x="3447360" y="1522440"/>
            <a:ext cx="2325600" cy="65160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only contains up to two-body terms, this is also called a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32" name="Picture 3"/>
          <p:cNvPicPr/>
          <p:nvPr/>
        </p:nvPicPr>
        <p:blipFill>
          <a:blip r:embed="rId3"/>
          <a:stretch/>
        </p:blipFill>
        <p:spPr>
          <a:xfrm>
            <a:off x="3572640" y="6311160"/>
            <a:ext cx="1991520" cy="394200"/>
          </a:xfrm>
          <a:prstGeom prst="rect">
            <a:avLst/>
          </a:prstGeom>
          <a:ln>
            <a:noFill/>
          </a:ln>
        </p:spPr>
      </p:pic>
      <p:sp>
        <p:nvSpPr>
          <p:cNvPr id="333" name="CustomShape 5"/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561240" y="2431080"/>
            <a:ext cx="7799760" cy="12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35" name="Picture 1"/>
          <p:cNvPicPr/>
          <p:nvPr/>
        </p:nvPicPr>
        <p:blipFill>
          <a:blip r:embed="rId2"/>
          <a:stretch/>
        </p:blipFill>
        <p:spPr>
          <a:xfrm>
            <a:off x="3213000" y="637560"/>
            <a:ext cx="2717280" cy="99036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970200" y="3704040"/>
            <a:ext cx="7799760" cy="178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an Ising-like model with 20 variables there are 2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561240" y="5378400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4802400" y="782640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9" name="CustomShape 5"/>
          <p:cNvSpPr/>
          <p:nvPr/>
        </p:nvSpPr>
        <p:spPr>
          <a:xfrm>
            <a:off x="6361560" y="1898640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Sum all prodPots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5103720" y="2111760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324000" y="624240"/>
            <a:ext cx="8502120" cy="226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Cf. slide 21 for input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prodPots        &lt;- exp(config.energies)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   &lt;- sum(prodPots)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Prs             &lt;-prodPots/Z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Prs)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55" name="Picture 1"/>
          <p:cNvPicPr/>
          <p:nvPr/>
        </p:nvPicPr>
        <p:blipFill>
          <a:blip r:embed="rId2"/>
          <a:stretch/>
        </p:blipFill>
        <p:spPr>
          <a:xfrm>
            <a:off x="170280" y="3439080"/>
            <a:ext cx="4591800" cy="29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92800"/>
            <a:ext cx="684108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expand.grid(c(s1,s2),c(s1,s2),c(s1,s2),c(s1,s2))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colnames(config.mat) &lt;- c(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88840"/>
            <a:ext cx="5702040" cy="80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502120" cy="523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edges &lt;- rbind(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c(1,2), #Cathy-Heather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c(2,3), #Heather-Mark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c(3,4)  #Mark-Allison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ener.func &lt;- function(config)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engy &lt;-config.energy(config = config, edges.mat = edges,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one.lgp = list(log(Psi1),log(Psi2),log(Psi3),log(Psi4)),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two.lgp = list(log(Psi12),log(Psi23),log(Psi34)), ff = 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return(engy)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prodPots        &lt;- exp(config.energies)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   &lt;- sum(prodPots)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Prs             &lt;-prodPots/Z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Prs)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00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Markov Random Field Notes</a:t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Theory and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4"/>
          <p:cNvPicPr/>
          <p:nvPr/>
        </p:nvPicPr>
        <p:blipFill>
          <a:blip r:embed="rId2"/>
          <a:stretch/>
        </p:blipFill>
        <p:spPr>
          <a:xfrm>
            <a:off x="863640" y="1206360"/>
            <a:ext cx="7403760" cy="562572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3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364" name="Group 2"/>
          <p:cNvGrpSpPr/>
          <p:nvPr/>
        </p:nvGrpSpPr>
        <p:grpSpPr>
          <a:xfrm>
            <a:off x="6468840" y="330120"/>
            <a:ext cx="2507040" cy="2288880"/>
            <a:chOff x="6468840" y="330120"/>
            <a:chExt cx="2507040" cy="2288880"/>
          </a:xfrm>
        </p:grpSpPr>
        <p:grpSp>
          <p:nvGrpSpPr>
            <p:cNvPr id="365" name="Group 3"/>
            <p:cNvGrpSpPr/>
            <p:nvPr/>
          </p:nvGrpSpPr>
          <p:grpSpPr>
            <a:xfrm>
              <a:off x="6830280" y="336240"/>
              <a:ext cx="563040" cy="577800"/>
              <a:chOff x="6830280" y="336240"/>
              <a:chExt cx="563040" cy="577800"/>
            </a:xfrm>
          </p:grpSpPr>
          <p:sp>
            <p:nvSpPr>
              <p:cNvPr id="366" name="CustomShape 4"/>
              <p:cNvSpPr/>
              <p:nvPr/>
            </p:nvSpPr>
            <p:spPr>
              <a:xfrm>
                <a:off x="6830280" y="37656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67" name="CustomShape 5"/>
              <p:cNvSpPr/>
              <p:nvPr/>
            </p:nvSpPr>
            <p:spPr>
              <a:xfrm>
                <a:off x="6949080" y="33624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68" name="Group 6"/>
            <p:cNvGrpSpPr/>
            <p:nvPr/>
          </p:nvGrpSpPr>
          <p:grpSpPr>
            <a:xfrm>
              <a:off x="8015400" y="330120"/>
              <a:ext cx="563040" cy="577800"/>
              <a:chOff x="8015400" y="330120"/>
              <a:chExt cx="563040" cy="577800"/>
            </a:xfrm>
          </p:grpSpPr>
          <p:sp>
            <p:nvSpPr>
              <p:cNvPr id="369" name="CustomShape 7"/>
              <p:cNvSpPr/>
              <p:nvPr/>
            </p:nvSpPr>
            <p:spPr>
              <a:xfrm>
                <a:off x="8015400" y="37044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0" name="CustomShape 8"/>
              <p:cNvSpPr/>
              <p:nvPr/>
            </p:nvSpPr>
            <p:spPr>
              <a:xfrm>
                <a:off x="8133840" y="33012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sp>
          <p:nvSpPr>
            <p:cNvPr id="371" name="CustomShape 9"/>
            <p:cNvSpPr/>
            <p:nvPr/>
          </p:nvSpPr>
          <p:spPr>
            <a:xfrm>
              <a:off x="7393680" y="635040"/>
              <a:ext cx="638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372" name="Group 10"/>
            <p:cNvGrpSpPr/>
            <p:nvPr/>
          </p:nvGrpSpPr>
          <p:grpSpPr>
            <a:xfrm>
              <a:off x="6468840" y="1309320"/>
              <a:ext cx="563040" cy="577800"/>
              <a:chOff x="6468840" y="1309320"/>
              <a:chExt cx="563040" cy="577800"/>
            </a:xfrm>
          </p:grpSpPr>
          <p:sp>
            <p:nvSpPr>
              <p:cNvPr id="373" name="CustomShape 11"/>
              <p:cNvSpPr/>
              <p:nvPr/>
            </p:nvSpPr>
            <p:spPr>
              <a:xfrm>
                <a:off x="6468840" y="134928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4" name="CustomShape 12"/>
              <p:cNvSpPr/>
              <p:nvPr/>
            </p:nvSpPr>
            <p:spPr>
              <a:xfrm>
                <a:off x="6587280" y="130932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E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75" name="Group 13"/>
            <p:cNvGrpSpPr/>
            <p:nvPr/>
          </p:nvGrpSpPr>
          <p:grpSpPr>
            <a:xfrm>
              <a:off x="8404920" y="1302840"/>
              <a:ext cx="570960" cy="577800"/>
              <a:chOff x="8404920" y="1302840"/>
              <a:chExt cx="570960" cy="577800"/>
            </a:xfrm>
          </p:grpSpPr>
          <p:sp>
            <p:nvSpPr>
              <p:cNvPr id="376" name="CustomShape 14"/>
              <p:cNvSpPr/>
              <p:nvPr/>
            </p:nvSpPr>
            <p:spPr>
              <a:xfrm>
                <a:off x="8404920" y="134316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7" name="CustomShape 15"/>
              <p:cNvSpPr/>
              <p:nvPr/>
            </p:nvSpPr>
            <p:spPr>
              <a:xfrm>
                <a:off x="8523360" y="1302840"/>
                <a:ext cx="45252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C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78" name="Group 16"/>
            <p:cNvGrpSpPr/>
            <p:nvPr/>
          </p:nvGrpSpPr>
          <p:grpSpPr>
            <a:xfrm>
              <a:off x="7444440" y="2041200"/>
              <a:ext cx="594000" cy="577800"/>
              <a:chOff x="7444440" y="2041200"/>
              <a:chExt cx="594000" cy="577800"/>
            </a:xfrm>
          </p:grpSpPr>
          <p:sp>
            <p:nvSpPr>
              <p:cNvPr id="379" name="CustomShape 17"/>
              <p:cNvSpPr/>
              <p:nvPr/>
            </p:nvSpPr>
            <p:spPr>
              <a:xfrm>
                <a:off x="7444440" y="208152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80" name="CustomShape 18"/>
              <p:cNvSpPr/>
              <p:nvPr/>
            </p:nvSpPr>
            <p:spPr>
              <a:xfrm>
                <a:off x="7563240" y="2041200"/>
                <a:ext cx="47520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D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sp>
          <p:nvSpPr>
            <p:cNvPr id="381" name="CustomShape 19"/>
            <p:cNvSpPr/>
            <p:nvPr/>
          </p:nvSpPr>
          <p:spPr>
            <a:xfrm flipV="1">
              <a:off x="6830280" y="899343"/>
              <a:ext cx="201960" cy="44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2" name="CustomShape 20"/>
            <p:cNvSpPr/>
            <p:nvPr/>
          </p:nvSpPr>
          <p:spPr>
            <a:xfrm flipH="1" flipV="1">
              <a:off x="8438760" y="880200"/>
              <a:ext cx="201960" cy="44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3" name="CustomShape 21"/>
            <p:cNvSpPr/>
            <p:nvPr/>
          </p:nvSpPr>
          <p:spPr>
            <a:xfrm>
              <a:off x="6798600" y="1881000"/>
              <a:ext cx="643680" cy="46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4" name="CustomShape 22"/>
            <p:cNvSpPr/>
            <p:nvPr/>
          </p:nvSpPr>
          <p:spPr>
            <a:xfrm flipH="1">
              <a:off x="8014680" y="1875960"/>
              <a:ext cx="626040" cy="474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5" name="Line 23"/>
            <p:cNvSpPr/>
            <p:nvPr/>
          </p:nvSpPr>
          <p:spPr>
            <a:xfrm>
              <a:off x="7264440" y="879840"/>
              <a:ext cx="1140120" cy="7318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6" name="Line 24"/>
            <p:cNvSpPr/>
            <p:nvPr/>
          </p:nvSpPr>
          <p:spPr>
            <a:xfrm flipH="1">
              <a:off x="7032240" y="879840"/>
              <a:ext cx="1182600" cy="7495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7" name="Line 25"/>
            <p:cNvSpPr/>
            <p:nvPr/>
          </p:nvSpPr>
          <p:spPr>
            <a:xfrm>
              <a:off x="7264440" y="879840"/>
              <a:ext cx="463320" cy="12016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8" name="Line 26"/>
            <p:cNvSpPr/>
            <p:nvPr/>
          </p:nvSpPr>
          <p:spPr>
            <a:xfrm flipH="1">
              <a:off x="7727760" y="879840"/>
              <a:ext cx="487080" cy="12016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389" name="Picture 1"/>
          <p:cNvPicPr/>
          <p:nvPr/>
        </p:nvPicPr>
        <p:blipFill>
          <a:blip r:embed="rId2"/>
          <a:srcRect l="24221" t="13705" r="19283" b="17778"/>
          <a:stretch/>
        </p:blipFill>
        <p:spPr>
          <a:xfrm>
            <a:off x="15120" y="723960"/>
            <a:ext cx="1796760" cy="1815480"/>
          </a:xfrm>
          <a:prstGeom prst="rect">
            <a:avLst/>
          </a:prstGeom>
          <a:ln>
            <a:noFill/>
          </a:ln>
        </p:spPr>
      </p:pic>
      <p:sp>
        <p:nvSpPr>
          <p:cNvPr id="390" name="CustomShape 27"/>
          <p:cNvSpPr/>
          <p:nvPr/>
        </p:nvSpPr>
        <p:spPr>
          <a:xfrm>
            <a:off x="2133720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124200" y="2705760"/>
            <a:ext cx="8898480" cy="4050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 for Slayer field: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Check the graph: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Adjacenty matrix: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# NEW!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&lt;- sim.field.random(adjacentcy.matrix=adj, num.states=2, num.sims=100, seed=1)$model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9880" y="559440"/>
            <a:ext cx="8502120" cy="61135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Get energies from potentials and decorate both with gRbase annotations: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slay.params   &lt;- make.gRbase.potentials(crf=slay, node.names=gp@nodes, state.nmes=c(s1,s2))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slay.node.en  &lt;- slay.params$node.energies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slay.edge.en  &lt;- slay.params$edge.energies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slay.node.pot &lt;- slay.params$node.potentials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slay.edge.pot &lt;- slay.params$edge.potentials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colnames(config.mat) &lt;- c("A","B","C","D","E")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Compute Probs of all configurations and logZ from energies: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dist.en.info &lt;- distribution.from.energies(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state.space   = config.mat,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edges.mat     = slay$edges,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node.energies = slay.node.en,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edge.energies = slay.edge.en,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energy.func   = config.energy,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Pr.en &lt;- dist.en.info$state.probs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Pr.en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As a check compute Probs of all configurations and logZ from potentials as well: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dist.pot.info &lt;- distribution.from.potentials(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gRbase.node.potentials = slay.node.pot,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gRbase.edge.potentials = slay.edge.pot)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 &lt;- dist.pot.info$state.probs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158400" y="1063080"/>
            <a:ext cx="8867880" cy="41058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quick to make sure all config energies are the same between the two combination methods: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#library(prodlim)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names(dimnames(Pr.pot))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order(names(dimnames(Pr.pot)))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Pr.pot2 &lt;- as.data.frame(as.table(Pr.pot))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gR.idxs &lt;- Pr.pot2[,order(names(dimnames(Pr.pot)))]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Rearrange gRbase state order to be in the same order as config.mat: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rearrange.idxs &lt;- sapply(1:nrow(config.mat),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function(xx){row.match(config.mat[xx,], table = gR.idxs)})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rearrange.idxs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Columns the same?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cbind(Pr.pot2[rearrange.idxs,6],Pr.en, Pr.pot2[rearrange.idxs,6]-Pr.en)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Put in a nice table: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prodPots        &lt;- Pr.en*exp(dist.en.info$logZ)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log(prodPots)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Pr.en, Pr.pot2[rearrange.idxs,6])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97" name="Picture 4"/>
          <p:cNvPicPr/>
          <p:nvPr/>
        </p:nvPicPr>
        <p:blipFill>
          <a:blip r:embed="rId2"/>
          <a:stretch/>
        </p:blipFill>
        <p:spPr>
          <a:xfrm>
            <a:off x="1308240" y="763920"/>
            <a:ext cx="6146280" cy="594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65640" y="5598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So for this work, the problem then becomes determining the potentials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550080" y="1305000"/>
            <a:ext cx="779976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will usually choose a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5401080" y="1867320"/>
            <a:ext cx="3643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Because any other choice for the second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 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can be absorbed into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1" name="Picture 7"/>
          <p:cNvPicPr/>
          <p:nvPr/>
        </p:nvPicPr>
        <p:blipFill>
          <a:blip r:embed="rId2"/>
          <a:stretch/>
        </p:blipFill>
        <p:spPr>
          <a:xfrm>
            <a:off x="179640" y="2932560"/>
            <a:ext cx="8719560" cy="563760"/>
          </a:xfrm>
          <a:prstGeom prst="rect">
            <a:avLst/>
          </a:prstGeom>
          <a:ln>
            <a:noFill/>
          </a:ln>
        </p:spPr>
      </p:pic>
      <p:pic>
        <p:nvPicPr>
          <p:cNvPr id="402" name="Picture 8"/>
          <p:cNvPicPr/>
          <p:nvPr/>
        </p:nvPicPr>
        <p:blipFill>
          <a:blip r:embed="rId3"/>
          <a:stretch/>
        </p:blipFill>
        <p:spPr>
          <a:xfrm>
            <a:off x="986040" y="1867320"/>
            <a:ext cx="3978360" cy="697680"/>
          </a:xfrm>
          <a:prstGeom prst="rect">
            <a:avLst/>
          </a:prstGeom>
          <a:ln>
            <a:noFill/>
          </a:ln>
        </p:spPr>
      </p:pic>
      <p:sp>
        <p:nvSpPr>
          <p:cNvPr id="403" name="CustomShape 4"/>
          <p:cNvSpPr/>
          <p:nvPr/>
        </p:nvSpPr>
        <p:spPr>
          <a:xfrm>
            <a:off x="1383840" y="3702600"/>
            <a:ext cx="6377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Assumes a symmetric edge weight matrix and uses same trick as above for absorbing terms into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1898280" y="6417720"/>
            <a:ext cx="61207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 the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5" name="CustomShape 6"/>
          <p:cNvSpPr/>
          <p:nvPr/>
        </p:nvSpPr>
        <p:spPr>
          <a:xfrm>
            <a:off x="567000" y="446076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may also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choose a slightly more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06" name="Picture 13"/>
          <p:cNvPicPr/>
          <p:nvPr/>
        </p:nvPicPr>
        <p:blipFill>
          <a:blip r:embed="rId4"/>
          <a:stretch/>
        </p:blipFill>
        <p:spPr>
          <a:xfrm>
            <a:off x="2632320" y="5560560"/>
            <a:ext cx="3753360" cy="558720"/>
          </a:xfrm>
          <a:prstGeom prst="rect">
            <a:avLst/>
          </a:prstGeom>
          <a:ln>
            <a:noFill/>
          </a:ln>
        </p:spPr>
      </p:pic>
      <p:pic>
        <p:nvPicPr>
          <p:cNvPr id="407" name="Picture 1"/>
          <p:cNvPicPr/>
          <p:nvPr/>
        </p:nvPicPr>
        <p:blipFill>
          <a:blip r:embed="rId5"/>
          <a:stretch/>
        </p:blipFill>
        <p:spPr>
          <a:xfrm>
            <a:off x="1471680" y="4952520"/>
            <a:ext cx="414000" cy="23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559800"/>
            <a:ext cx="7799760" cy="15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estimate these parameters given data, the standard of practice is to find the Maximum Likelihood Estimate (MLE)  or Maximum Pseudo-Likelihood Estimate (MPL).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of MLE consider the model in the standard parameterization: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10" name="Group 3"/>
          <p:cNvGrpSpPr/>
          <p:nvPr/>
        </p:nvGrpSpPr>
        <p:grpSpPr>
          <a:xfrm>
            <a:off x="4044960" y="3663720"/>
            <a:ext cx="914040" cy="1026000"/>
            <a:chOff x="4044960" y="3663720"/>
            <a:chExt cx="914040" cy="1026000"/>
          </a:xfrm>
        </p:grpSpPr>
        <p:sp>
          <p:nvSpPr>
            <p:cNvPr id="411" name="CustomShape 4"/>
            <p:cNvSpPr/>
            <p:nvPr/>
          </p:nvSpPr>
          <p:spPr>
            <a:xfrm>
              <a:off x="4044960" y="37756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2" name="CustomShape 5"/>
            <p:cNvSpPr/>
            <p:nvPr/>
          </p:nvSpPr>
          <p:spPr>
            <a:xfrm>
              <a:off x="4294440" y="36637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413" name="Group 6"/>
          <p:cNvGrpSpPr/>
          <p:nvPr/>
        </p:nvGrpSpPr>
        <p:grpSpPr>
          <a:xfrm>
            <a:off x="5168160" y="5291640"/>
            <a:ext cx="914040" cy="1004760"/>
            <a:chOff x="5168160" y="5291640"/>
            <a:chExt cx="914040" cy="1004760"/>
          </a:xfrm>
        </p:grpSpPr>
        <p:sp>
          <p:nvSpPr>
            <p:cNvPr id="414" name="CustomShape 7"/>
            <p:cNvSpPr/>
            <p:nvPr/>
          </p:nvSpPr>
          <p:spPr>
            <a:xfrm>
              <a:off x="5168160" y="53780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5" name="CustomShape 8"/>
            <p:cNvSpPr/>
            <p:nvPr/>
          </p:nvSpPr>
          <p:spPr>
            <a:xfrm>
              <a:off x="5354280" y="529164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416" name="Group 9"/>
          <p:cNvGrpSpPr/>
          <p:nvPr/>
        </p:nvGrpSpPr>
        <p:grpSpPr>
          <a:xfrm>
            <a:off x="2785320" y="5268600"/>
            <a:ext cx="914040" cy="1026000"/>
            <a:chOff x="2785320" y="5268600"/>
            <a:chExt cx="914040" cy="1026000"/>
          </a:xfrm>
        </p:grpSpPr>
        <p:sp>
          <p:nvSpPr>
            <p:cNvPr id="417" name="CustomShape 10"/>
            <p:cNvSpPr/>
            <p:nvPr/>
          </p:nvSpPr>
          <p:spPr>
            <a:xfrm>
              <a:off x="2785320" y="53805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8" name="CustomShape 11"/>
            <p:cNvSpPr/>
            <p:nvPr/>
          </p:nvSpPr>
          <p:spPr>
            <a:xfrm>
              <a:off x="3035160" y="52686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379040" y="245124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0" name="Picture 22"/>
          <p:cNvPicPr/>
          <p:nvPr/>
        </p:nvPicPr>
        <p:blipFill>
          <a:blip r:embed="rId2"/>
          <a:stretch/>
        </p:blipFill>
        <p:spPr>
          <a:xfrm>
            <a:off x="2875680" y="1210320"/>
            <a:ext cx="2251800" cy="631080"/>
          </a:xfrm>
          <a:prstGeom prst="rect">
            <a:avLst/>
          </a:prstGeom>
          <a:ln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3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 of data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4" name="Picture 17"/>
          <p:cNvPicPr/>
          <p:nvPr/>
        </p:nvPicPr>
        <p:blipFill>
          <a:blip r:embed="rId4"/>
          <a:stretch/>
        </p:blipFill>
        <p:spPr>
          <a:xfrm>
            <a:off x="2374920" y="4813200"/>
            <a:ext cx="4063680" cy="104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Lets say we observe the sample: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total sample log-likelihood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4" name="Picture 11"/>
          <p:cNvPicPr/>
          <p:nvPr/>
        </p:nvPicPr>
        <p:blipFill>
          <a:blip r:embed="rId5"/>
          <a:stretch/>
        </p:blipFill>
        <p:spPr>
          <a:xfrm>
            <a:off x="127080" y="5768280"/>
            <a:ext cx="8923320" cy="74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total sample log-likelihood is: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422360" y="1384200"/>
            <a:ext cx="2018880" cy="74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7" name="CustomShape 3"/>
          <p:cNvSpPr/>
          <p:nvPr/>
        </p:nvSpPr>
        <p:spPr>
          <a:xfrm flipH="1" flipV="1">
            <a:off x="2272680" y="1384200"/>
            <a:ext cx="1168200" cy="74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8" name="CustomShape 4"/>
          <p:cNvSpPr/>
          <p:nvPr/>
        </p:nvSpPr>
        <p:spPr>
          <a:xfrm flipH="1" flipV="1">
            <a:off x="3212280" y="1346760"/>
            <a:ext cx="24084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1" name="CustomShape 7"/>
          <p:cNvSpPr/>
          <p:nvPr/>
        </p:nvSpPr>
        <p:spPr>
          <a:xfrm flipV="1">
            <a:off x="3441600" y="1346760"/>
            <a:ext cx="3022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61" name="Picture 36"/>
          <p:cNvPicPr/>
          <p:nvPr/>
        </p:nvPicPr>
        <p:blipFill>
          <a:blip r:embed="rId4"/>
          <a:stretch/>
        </p:blipFill>
        <p:spPr>
          <a:xfrm>
            <a:off x="571680" y="1003320"/>
            <a:ext cx="8263800" cy="343080"/>
          </a:xfrm>
          <a:prstGeom prst="rect">
            <a:avLst/>
          </a:prstGeom>
          <a:ln>
            <a:noFill/>
          </a:ln>
        </p:spPr>
      </p:pic>
      <p:pic>
        <p:nvPicPr>
          <p:cNvPr id="462" name="Picture 42"/>
          <p:cNvPicPr/>
          <p:nvPr/>
        </p:nvPicPr>
        <p:blipFill>
          <a:blip r:embed="rId5"/>
          <a:stretch/>
        </p:blipFill>
        <p:spPr>
          <a:xfrm>
            <a:off x="2781360" y="6311520"/>
            <a:ext cx="3919320" cy="43524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21960A-5695-47FF-9CD8-D3020F00D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779" y="4651716"/>
            <a:ext cx="204716" cy="27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			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094120" y="115488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673568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dependencies between the 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 can be represented as a graph. 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An example for a 5-variable distribution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0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)</a:t>
            </a:r>
            <a:endParaRPr lang="en-US" sz="2000" b="0" strike="noStrike" spc="-1" dirty="0"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6E1339-6F33-49BA-A95F-7E525EBF0D54}"/>
              </a:ext>
            </a:extLst>
          </p:cNvPr>
          <p:cNvGrpSpPr/>
          <p:nvPr/>
        </p:nvGrpSpPr>
        <p:grpSpPr>
          <a:xfrm>
            <a:off x="2267641" y="2725476"/>
            <a:ext cx="4055760" cy="3930064"/>
            <a:chOff x="2267641" y="2725476"/>
            <a:chExt cx="4055760" cy="3930064"/>
          </a:xfrm>
        </p:grpSpPr>
        <p:sp>
          <p:nvSpPr>
            <p:cNvPr id="99" name="CustomShape 5"/>
            <p:cNvSpPr/>
            <p:nvPr/>
          </p:nvSpPr>
          <p:spPr>
            <a:xfrm>
              <a:off x="2854081" y="28245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0" name="CustomShape 6"/>
            <p:cNvSpPr/>
            <p:nvPr/>
          </p:nvSpPr>
          <p:spPr>
            <a:xfrm>
              <a:off x="2973741" y="2725476"/>
              <a:ext cx="651310" cy="101420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02" name="CustomShape 8"/>
            <p:cNvSpPr/>
            <p:nvPr/>
          </p:nvSpPr>
          <p:spPr>
            <a:xfrm>
              <a:off x="4777561" y="28137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3" name="CustomShape 9"/>
            <p:cNvSpPr/>
            <p:nvPr/>
          </p:nvSpPr>
          <p:spPr>
            <a:xfrm>
              <a:off x="4957841" y="27391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  <p:sp>
          <p:nvSpPr>
            <p:cNvPr id="104" name="CustomShape 10"/>
            <p:cNvSpPr/>
            <p:nvPr/>
          </p:nvSpPr>
          <p:spPr>
            <a:xfrm>
              <a:off x="3768481" y="3264120"/>
              <a:ext cx="1036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06" name="CustomShape 12"/>
            <p:cNvSpPr/>
            <p:nvPr/>
          </p:nvSpPr>
          <p:spPr>
            <a:xfrm>
              <a:off x="2267641" y="44798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07" name="CustomShape 13"/>
            <p:cNvSpPr/>
            <p:nvPr/>
          </p:nvSpPr>
          <p:spPr>
            <a:xfrm>
              <a:off x="2397161" y="44284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E</a:t>
              </a:r>
              <a:endParaRPr lang="en-US" sz="6000" b="0" strike="noStrike" spc="-1">
                <a:latin typeface="Arial"/>
              </a:endParaRPr>
            </a:p>
          </p:txBody>
        </p:sp>
        <p:sp>
          <p:nvSpPr>
            <p:cNvPr id="109" name="CustomShape 15"/>
            <p:cNvSpPr/>
            <p:nvPr/>
          </p:nvSpPr>
          <p:spPr>
            <a:xfrm>
              <a:off x="5409361" y="44694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0" name="CustomShape 16"/>
            <p:cNvSpPr/>
            <p:nvPr/>
          </p:nvSpPr>
          <p:spPr>
            <a:xfrm>
              <a:off x="5499089" y="439474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12" name="CustomShape 18"/>
            <p:cNvSpPr/>
            <p:nvPr/>
          </p:nvSpPr>
          <p:spPr>
            <a:xfrm>
              <a:off x="3850921" y="57258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3" name="CustomShape 19"/>
            <p:cNvSpPr/>
            <p:nvPr/>
          </p:nvSpPr>
          <p:spPr>
            <a:xfrm>
              <a:off x="3980441" y="5650780"/>
              <a:ext cx="73116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D</a:t>
              </a:r>
              <a:endParaRPr lang="en-US" sz="6000" b="0" strike="noStrike" spc="-1">
                <a:latin typeface="Arial"/>
              </a:endParaRPr>
            </a:p>
          </p:txBody>
        </p:sp>
        <p:sp>
          <p:nvSpPr>
            <p:cNvPr id="114" name="CustomShape 20"/>
            <p:cNvSpPr/>
            <p:nvPr/>
          </p:nvSpPr>
          <p:spPr>
            <a:xfrm flipV="1">
              <a:off x="2854081" y="3734115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5" name="CustomShape 21"/>
            <p:cNvSpPr/>
            <p:nvPr/>
          </p:nvSpPr>
          <p:spPr>
            <a:xfrm flipH="1" flipV="1">
              <a:off x="5465521" y="3680640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6" name="CustomShape 22"/>
            <p:cNvSpPr/>
            <p:nvPr/>
          </p:nvSpPr>
          <p:spPr>
            <a:xfrm>
              <a:off x="2802601" y="5384160"/>
              <a:ext cx="1044720" cy="79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7" name="CustomShape 23"/>
            <p:cNvSpPr/>
            <p:nvPr/>
          </p:nvSpPr>
          <p:spPr>
            <a:xfrm flipH="1">
              <a:off x="4777561" y="5375880"/>
              <a:ext cx="1015920" cy="806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8" name="Line 24"/>
            <p:cNvSpPr/>
            <p:nvPr/>
          </p:nvSpPr>
          <p:spPr>
            <a:xfrm>
              <a:off x="3558961" y="3681000"/>
              <a:ext cx="1850040" cy="12456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9" name="Line 25"/>
            <p:cNvSpPr/>
            <p:nvPr/>
          </p:nvSpPr>
          <p:spPr>
            <a:xfrm flipH="1">
              <a:off x="3182041" y="3681000"/>
              <a:ext cx="1918800" cy="12751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0" name="Line 26"/>
            <p:cNvSpPr/>
            <p:nvPr/>
          </p:nvSpPr>
          <p:spPr>
            <a:xfrm>
              <a:off x="3558961" y="3681000"/>
              <a:ext cx="751680" cy="204444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1" name="Line 27"/>
            <p:cNvSpPr/>
            <p:nvPr/>
          </p:nvSpPr>
          <p:spPr>
            <a:xfrm flipH="1">
              <a:off x="4310641" y="3681000"/>
              <a:ext cx="790200" cy="204444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22" name="CustomShape 28"/>
          <p:cNvSpPr/>
          <p:nvPr/>
        </p:nvSpPr>
        <p:spPr>
          <a:xfrm>
            <a:off x="6289920" y="3100320"/>
            <a:ext cx="27190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Markov Random Field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Under MLE we find the       that maximizes     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66" name="Picture 1"/>
          <p:cNvPicPr/>
          <p:nvPr/>
        </p:nvPicPr>
        <p:blipFill>
          <a:blip r:embed="rId2"/>
          <a:stretch/>
        </p:blipFill>
        <p:spPr>
          <a:xfrm>
            <a:off x="3200400" y="965160"/>
            <a:ext cx="2353680" cy="51948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070280" y="318780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prohibitive to re-compute for large networks, but we’ll use this method anyway.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need to be careful not to let let the networks get too big…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65640" y="4845240"/>
            <a:ext cx="8342280" cy="10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Before we explore how to implement this maximization, lets explore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in a tad more detail and define what we’ll call a “feature”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9955A-B34E-4F1D-B388-B2C7EB7E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60" y="350676"/>
            <a:ext cx="204716" cy="274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038B6-3CDF-4622-A688-7F426B46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31" y="337183"/>
            <a:ext cx="237471" cy="274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EE307F-744C-4D24-AD2F-BD7ED5019839}"/>
              </a:ext>
            </a:extLst>
          </p:cNvPr>
          <p:cNvGrpSpPr/>
          <p:nvPr/>
        </p:nvGrpSpPr>
        <p:grpSpPr>
          <a:xfrm>
            <a:off x="1072080" y="1855440"/>
            <a:ext cx="7799760" cy="1042200"/>
            <a:chOff x="1072080" y="1855440"/>
            <a:chExt cx="7799760" cy="1042200"/>
          </a:xfrm>
        </p:grpSpPr>
        <p:sp>
          <p:nvSpPr>
            <p:cNvPr id="467" name="CustomShape 2"/>
            <p:cNvSpPr/>
            <p:nvPr/>
          </p:nvSpPr>
          <p:spPr>
            <a:xfrm>
              <a:off x="1072080" y="1855440"/>
              <a:ext cx="7799760" cy="1042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marL="343080" indent="-34272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The problem is we don’t know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when we start the calculation…</a:t>
              </a:r>
              <a:endParaRPr lang="en-US" sz="2000" b="0" strike="noStrike" spc="-1">
                <a:latin typeface="Arial"/>
              </a:endParaRPr>
            </a:p>
            <a:p>
              <a:pPr marL="743040" lvl="1" indent="-28548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We can solve the problem iteratively by re-computing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after each time we adjust     in the process of reaching </a:t>
              </a:r>
              <a:endParaRPr lang="en-US" sz="2000" b="0" strike="noStrike" spc="-1">
                <a:latin typeface="Arial"/>
              </a:endParaRPr>
            </a:p>
          </p:txBody>
        </p:sp>
        <p:pic>
          <p:nvPicPr>
            <p:cNvPr id="469" name="Picture 2"/>
            <p:cNvPicPr/>
            <p:nvPr/>
          </p:nvPicPr>
          <p:blipFill>
            <a:blip r:embed="rId5"/>
            <a:stretch/>
          </p:blipFill>
          <p:spPr>
            <a:xfrm>
              <a:off x="6388200" y="2604600"/>
              <a:ext cx="748440" cy="21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670547-79AD-4B5B-B41C-5E2AA348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70" y="2594820"/>
              <a:ext cx="182880" cy="2450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2560" y="22212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 note about the sufficient statistics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10360" y="761400"/>
            <a:ext cx="810504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 the number of times parameter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appears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are indicator variables: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 if parameter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and 0 otherwise.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called a “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feature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” (just to be confusing…). It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not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feature function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), but is related to it (see next slide).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10360" y="257796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consider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for the triangle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75" name="Picture 7"/>
          <p:cNvPicPr/>
          <p:nvPr/>
        </p:nvPicPr>
        <p:blipFill>
          <a:blip r:embed="rId2"/>
          <a:stretch/>
        </p:blipFill>
        <p:spPr>
          <a:xfrm>
            <a:off x="1974240" y="3623400"/>
            <a:ext cx="4258800" cy="35460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1256400" y="3597480"/>
            <a:ext cx="633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106440" y="4180680"/>
            <a:ext cx="2847600" cy="25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8" name="Picture 10"/>
          <p:cNvPicPr/>
          <p:nvPr/>
        </p:nvPicPr>
        <p:blipFill>
          <a:blip r:embed="rId3"/>
          <a:stretch/>
        </p:blipFill>
        <p:spPr>
          <a:xfrm>
            <a:off x="2581560" y="3165480"/>
            <a:ext cx="325476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45120" y="891720"/>
            <a:ext cx="394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 for node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Line 3"/>
          <p:cNvSpPr/>
          <p:nvPr/>
        </p:nvSpPr>
        <p:spPr>
          <a:xfrm>
            <a:off x="4237200" y="4806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2" name="Line 4"/>
          <p:cNvSpPr/>
          <p:nvPr/>
        </p:nvSpPr>
        <p:spPr>
          <a:xfrm flipH="1">
            <a:off x="1839960" y="5142960"/>
            <a:ext cx="2397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3" name="CustomShape 5"/>
          <p:cNvSpPr/>
          <p:nvPr/>
        </p:nvSpPr>
        <p:spPr>
          <a:xfrm flipV="1">
            <a:off x="1839960" y="480564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4" name="CustomShape 6"/>
          <p:cNvSpPr/>
          <p:nvPr/>
        </p:nvSpPr>
        <p:spPr>
          <a:xfrm>
            <a:off x="1840320" y="5248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5" name="Picture 1"/>
          <p:cNvPicPr/>
          <p:nvPr/>
        </p:nvPicPr>
        <p:blipFill>
          <a:blip r:embed="rId2"/>
          <a:stretch/>
        </p:blipFill>
        <p:spPr>
          <a:xfrm>
            <a:off x="1428480" y="4112640"/>
            <a:ext cx="7368120" cy="820080"/>
          </a:xfrm>
          <a:prstGeom prst="rect">
            <a:avLst/>
          </a:prstGeom>
          <a:ln>
            <a:noFill/>
          </a:ln>
        </p:spPr>
      </p:pic>
      <p:pic>
        <p:nvPicPr>
          <p:cNvPr id="486" name="Picture 7"/>
          <p:cNvPicPr/>
          <p:nvPr/>
        </p:nvPicPr>
        <p:blipFill>
          <a:blip r:embed="rId3"/>
          <a:stretch/>
        </p:blipFill>
        <p:spPr>
          <a:xfrm>
            <a:off x="1323000" y="1391400"/>
            <a:ext cx="5739480" cy="832680"/>
          </a:xfrm>
          <a:prstGeom prst="rect">
            <a:avLst/>
          </a:prstGeom>
          <a:ln>
            <a:noFill/>
          </a:ln>
        </p:spPr>
      </p:pic>
      <p:sp>
        <p:nvSpPr>
          <p:cNvPr id="487" name="Line 7"/>
          <p:cNvSpPr/>
          <p:nvPr/>
        </p:nvSpPr>
        <p:spPr>
          <a:xfrm>
            <a:off x="371124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8" name="Line 8"/>
          <p:cNvSpPr/>
          <p:nvPr/>
        </p:nvSpPr>
        <p:spPr>
          <a:xfrm flipH="1">
            <a:off x="1684080" y="2371680"/>
            <a:ext cx="202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9" name="CustomShape 9"/>
          <p:cNvSpPr/>
          <p:nvPr/>
        </p:nvSpPr>
        <p:spPr>
          <a:xfrm flipV="1">
            <a:off x="168444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0" name="CustomShape 10"/>
          <p:cNvSpPr/>
          <p:nvPr/>
        </p:nvSpPr>
        <p:spPr>
          <a:xfrm>
            <a:off x="149904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98000" y="1163160"/>
            <a:ext cx="8717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It’s a bit confusing (for me at least…) to convert between parameter and node/edge indices.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64720" y="2179440"/>
            <a:ext cx="7222320" cy="21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parameter index matrices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UGM these are called nodeMap and edgeMap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CRF these are called node.par and edge.par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98000" y="1097280"/>
            <a:ext cx="871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We’ll stick with the CRF nomenclature for these things.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28200" y="1662840"/>
            <a:ext cx="7612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consider an example (weird) parameterization of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3693240" y="2835000"/>
            <a:ext cx="914040" cy="986040"/>
            <a:chOff x="3693240" y="2835000"/>
            <a:chExt cx="914040" cy="986040"/>
          </a:xfrm>
        </p:grpSpPr>
        <p:sp>
          <p:nvSpPr>
            <p:cNvPr id="498" name="CustomShape 5"/>
            <p:cNvSpPr/>
            <p:nvPr/>
          </p:nvSpPr>
          <p:spPr>
            <a:xfrm>
              <a:off x="3693240" y="2907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99" name="CustomShape 6"/>
            <p:cNvSpPr/>
            <p:nvPr/>
          </p:nvSpPr>
          <p:spPr>
            <a:xfrm>
              <a:off x="3851640" y="28350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0" name="Group 7"/>
          <p:cNvGrpSpPr/>
          <p:nvPr/>
        </p:nvGrpSpPr>
        <p:grpSpPr>
          <a:xfrm>
            <a:off x="4816440" y="4489560"/>
            <a:ext cx="914040" cy="933840"/>
            <a:chOff x="4816440" y="4489560"/>
            <a:chExt cx="914040" cy="933840"/>
          </a:xfrm>
        </p:grpSpPr>
        <p:sp>
          <p:nvSpPr>
            <p:cNvPr id="501" name="CustomShape 8"/>
            <p:cNvSpPr/>
            <p:nvPr/>
          </p:nvSpPr>
          <p:spPr>
            <a:xfrm>
              <a:off x="4816440" y="4509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2" name="CustomShape 9"/>
            <p:cNvSpPr/>
            <p:nvPr/>
          </p:nvSpPr>
          <p:spPr>
            <a:xfrm>
              <a:off x="4978080" y="44895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3" name="Group 10"/>
          <p:cNvGrpSpPr/>
          <p:nvPr/>
        </p:nvGrpSpPr>
        <p:grpSpPr>
          <a:xfrm>
            <a:off x="2433960" y="4493160"/>
            <a:ext cx="914040" cy="932400"/>
            <a:chOff x="2433960" y="4493160"/>
            <a:chExt cx="914040" cy="932400"/>
          </a:xfrm>
        </p:grpSpPr>
        <p:sp>
          <p:nvSpPr>
            <p:cNvPr id="504" name="CustomShape 11"/>
            <p:cNvSpPr/>
            <p:nvPr/>
          </p:nvSpPr>
          <p:spPr>
            <a:xfrm>
              <a:off x="2433960" y="45115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5" name="CustomShape 12"/>
            <p:cNvSpPr/>
            <p:nvPr/>
          </p:nvSpPr>
          <p:spPr>
            <a:xfrm>
              <a:off x="2592360" y="4493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506" name="Line 13"/>
          <p:cNvSpPr/>
          <p:nvPr/>
        </p:nvSpPr>
        <p:spPr>
          <a:xfrm>
            <a:off x="3348000" y="49662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7" name="Line 14"/>
          <p:cNvSpPr/>
          <p:nvPr/>
        </p:nvSpPr>
        <p:spPr>
          <a:xfrm flipH="1" flipV="1">
            <a:off x="4582080" y="3536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8" name="Line 15"/>
          <p:cNvSpPr/>
          <p:nvPr/>
        </p:nvSpPr>
        <p:spPr>
          <a:xfrm flipV="1">
            <a:off x="3039840" y="3563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09" name="Picture 22"/>
          <p:cNvPicPr/>
          <p:nvPr/>
        </p:nvPicPr>
        <p:blipFill>
          <a:blip r:embed="rId2"/>
          <a:stretch/>
        </p:blipFill>
        <p:spPr>
          <a:xfrm>
            <a:off x="1145160" y="506628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510" name="Picture 23"/>
          <p:cNvPicPr/>
          <p:nvPr/>
        </p:nvPicPr>
        <p:blipFill>
          <a:blip r:embed="rId3"/>
          <a:stretch/>
        </p:blipFill>
        <p:spPr>
          <a:xfrm>
            <a:off x="3609360" y="228564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511" name="Picture 1"/>
          <p:cNvPicPr/>
          <p:nvPr/>
        </p:nvPicPr>
        <p:blipFill>
          <a:blip r:embed="rId4"/>
          <a:stretch/>
        </p:blipFill>
        <p:spPr>
          <a:xfrm>
            <a:off x="5763960" y="508248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5"/>
          <a:stretch/>
        </p:blipFill>
        <p:spPr>
          <a:xfrm>
            <a:off x="1317240" y="358164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513" name="Picture 3"/>
          <p:cNvPicPr/>
          <p:nvPr/>
        </p:nvPicPr>
        <p:blipFill>
          <a:blip r:embed="rId6"/>
          <a:stretch/>
        </p:blipFill>
        <p:spPr>
          <a:xfrm>
            <a:off x="3178080" y="539964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514" name="Picture 28"/>
          <p:cNvPicPr/>
          <p:nvPr/>
        </p:nvPicPr>
        <p:blipFill>
          <a:blip r:embed="rId7"/>
          <a:stretch/>
        </p:blipFill>
        <p:spPr>
          <a:xfrm>
            <a:off x="5048280" y="360108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515" name="Picture 29"/>
          <p:cNvPicPr/>
          <p:nvPr/>
        </p:nvPicPr>
        <p:blipFill>
          <a:blip r:embed="rId8"/>
          <a:stretch/>
        </p:blipFill>
        <p:spPr>
          <a:xfrm>
            <a:off x="2383920" y="629784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 row-stacked matrix of tau-index vectors: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an (R) list of omega-index matrices: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4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5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536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363960" y="1355400"/>
            <a:ext cx="771840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5701680"/>
            <a:ext cx="40410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find this handy later.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2889360" y="3297240"/>
            <a:ext cx="18745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row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of  </a:t>
            </a:r>
            <a:r>
              <a:rPr lang="en-US" sz="18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18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 rot="16200000" flipV="1">
            <a:off x="3121920" y="2966040"/>
            <a:ext cx="318240" cy="5284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2" name="CustomShape 6"/>
          <p:cNvSpPr/>
          <p:nvPr/>
        </p:nvSpPr>
        <p:spPr>
          <a:xfrm>
            <a:off x="4638240" y="263880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5873400" y="276984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4" name="Picture 9"/>
          <p:cNvPicPr/>
          <p:nvPr/>
        </p:nvPicPr>
        <p:blipFill>
          <a:blip r:embed="rId2"/>
          <a:stretch/>
        </p:blipFill>
        <p:spPr>
          <a:xfrm>
            <a:off x="668160" y="4239720"/>
            <a:ext cx="5086080" cy="429840"/>
          </a:xfrm>
          <a:prstGeom prst="rect">
            <a:avLst/>
          </a:prstGeom>
          <a:ln>
            <a:noFill/>
          </a:ln>
        </p:spPr>
      </p:pic>
      <p:pic>
        <p:nvPicPr>
          <p:cNvPr id="545" name="Picture 10"/>
          <p:cNvPicPr/>
          <p:nvPr/>
        </p:nvPicPr>
        <p:blipFill>
          <a:blip r:embed="rId3"/>
          <a:stretch/>
        </p:blipFill>
        <p:spPr>
          <a:xfrm>
            <a:off x="668160" y="2694600"/>
            <a:ext cx="3672720" cy="389880"/>
          </a:xfrm>
          <a:prstGeom prst="rect">
            <a:avLst/>
          </a:prstGeom>
          <a:ln>
            <a:noFill/>
          </a:ln>
        </p:spPr>
      </p:pic>
      <p:sp>
        <p:nvSpPr>
          <p:cNvPr id="546" name="CustomShape 8"/>
          <p:cNvSpPr/>
          <p:nvPr/>
        </p:nvSpPr>
        <p:spPr>
          <a:xfrm>
            <a:off x="4638240" y="486828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5873400" y="499932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0"/>
          <p:cNvSpPr/>
          <p:nvPr/>
        </p:nvSpPr>
        <p:spPr>
          <a:xfrm>
            <a:off x="6684840" y="5198040"/>
            <a:ext cx="20908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Xj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consider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1" name="Picture 5"/>
          <p:cNvPicPr/>
          <p:nvPr/>
        </p:nvPicPr>
        <p:blipFill>
          <a:blip r:embed="rId2"/>
          <a:stretch/>
        </p:blipFill>
        <p:spPr>
          <a:xfrm>
            <a:off x="489600" y="2533680"/>
            <a:ext cx="8082000" cy="720000"/>
          </a:xfrm>
          <a:prstGeom prst="rect">
            <a:avLst/>
          </a:prstGeom>
          <a:ln>
            <a:noFill/>
          </a:ln>
        </p:spPr>
      </p:pic>
      <p:pic>
        <p:nvPicPr>
          <p:cNvPr id="552" name="Picture 6"/>
          <p:cNvPicPr/>
          <p:nvPr/>
        </p:nvPicPr>
        <p:blipFill>
          <a:blip r:embed="rId3"/>
          <a:stretch/>
        </p:blipFill>
        <p:spPr>
          <a:xfrm>
            <a:off x="476280" y="4736880"/>
            <a:ext cx="8111880" cy="722160"/>
          </a:xfrm>
          <a:prstGeom prst="rect">
            <a:avLst/>
          </a:prstGeom>
          <a:ln>
            <a:noFill/>
          </a:ln>
        </p:spPr>
      </p:pic>
      <p:pic>
        <p:nvPicPr>
          <p:cNvPr id="553" name="Picture 7"/>
          <p:cNvPicPr/>
          <p:nvPr/>
        </p:nvPicPr>
        <p:blipFill>
          <a:blip r:embed="rId4"/>
          <a:stretch/>
        </p:blipFill>
        <p:spPr>
          <a:xfrm>
            <a:off x="489600" y="3645000"/>
            <a:ext cx="8111880" cy="7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and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6" name="Picture 1"/>
          <p:cNvPicPr/>
          <p:nvPr/>
        </p:nvPicPr>
        <p:blipFill>
          <a:blip r:embed="rId2"/>
          <a:stretch/>
        </p:blipFill>
        <p:spPr>
          <a:xfrm>
            <a:off x="79200" y="2527200"/>
            <a:ext cx="8993520" cy="547200"/>
          </a:xfrm>
          <a:prstGeom prst="rect">
            <a:avLst/>
          </a:prstGeom>
          <a:ln>
            <a:noFill/>
          </a:ln>
        </p:spPr>
      </p:pic>
      <p:pic>
        <p:nvPicPr>
          <p:cNvPr id="557" name="Picture 2"/>
          <p:cNvPicPr/>
          <p:nvPr/>
        </p:nvPicPr>
        <p:blipFill>
          <a:blip r:embed="rId3"/>
          <a:stretch/>
        </p:blipFill>
        <p:spPr>
          <a:xfrm>
            <a:off x="79200" y="3613680"/>
            <a:ext cx="8993520" cy="547200"/>
          </a:xfrm>
          <a:prstGeom prst="rect">
            <a:avLst/>
          </a:prstGeom>
          <a:ln>
            <a:noFill/>
          </a:ln>
        </p:spPr>
      </p:pic>
      <p:pic>
        <p:nvPicPr>
          <p:cNvPr id="558" name="Picture 8"/>
          <p:cNvPicPr/>
          <p:nvPr/>
        </p:nvPicPr>
        <p:blipFill>
          <a:blip r:embed="rId4"/>
          <a:stretch/>
        </p:blipFill>
        <p:spPr>
          <a:xfrm>
            <a:off x="92520" y="4717440"/>
            <a:ext cx="8993520" cy="54720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1071360" y="5649840"/>
            <a:ext cx="347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From these evaluation we can infer: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0" name="Picture 10"/>
          <p:cNvPicPr/>
          <p:nvPr/>
        </p:nvPicPr>
        <p:blipFill>
          <a:blip r:embed="rId5"/>
          <a:stretch/>
        </p:blipFill>
        <p:spPr>
          <a:xfrm>
            <a:off x="2431440" y="6235920"/>
            <a:ext cx="4565880" cy="39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363960" y="640800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92520" y="1012320"/>
            <a:ext cx="895500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Graph formula: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~A:B:C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fitc$node.par[3,1,]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fitc$edge.par[[1]][1,1,1]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fitc$edge.par[[1]][2,2,1]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fitc$edge.par[[2]][1,1,1]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fitc$edge.par[[2]][2,2,1] &lt;- 4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fitc$edge.par[[3]][1,1,1]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numbers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X &lt;- c(1,2,1)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18160" y="585360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0400" y="1571400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F6FF7-67CF-4E3E-B88B-51D473BA2C52}"/>
              </a:ext>
            </a:extLst>
          </p:cNvPr>
          <p:cNvGrpSpPr/>
          <p:nvPr/>
        </p:nvGrpSpPr>
        <p:grpSpPr>
          <a:xfrm>
            <a:off x="287280" y="2274880"/>
            <a:ext cx="8202960" cy="4596480"/>
            <a:chOff x="287280" y="2274880"/>
            <a:chExt cx="8202960" cy="4596480"/>
          </a:xfrm>
        </p:grpSpPr>
        <p:sp>
          <p:nvSpPr>
            <p:cNvPr id="126" name="CustomShape 4"/>
            <p:cNvSpPr/>
            <p:nvPr/>
          </p:nvSpPr>
          <p:spPr>
            <a:xfrm>
              <a:off x="2030400" y="2337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CustomShape 5"/>
            <p:cNvSpPr/>
            <p:nvPr/>
          </p:nvSpPr>
          <p:spPr>
            <a:xfrm>
              <a:off x="2135037" y="22853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29" name="CustomShape 7"/>
            <p:cNvSpPr/>
            <p:nvPr/>
          </p:nvSpPr>
          <p:spPr>
            <a:xfrm>
              <a:off x="5775120" y="23263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0" name="CustomShape 8"/>
            <p:cNvSpPr/>
            <p:nvPr/>
          </p:nvSpPr>
          <p:spPr>
            <a:xfrm>
              <a:off x="5934720" y="227488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31" name="CustomShape 9"/>
            <p:cNvSpPr/>
            <p:nvPr/>
          </p:nvSpPr>
          <p:spPr>
            <a:xfrm>
              <a:off x="790200" y="503712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3" name="CustomShape 11"/>
            <p:cNvSpPr/>
            <p:nvPr/>
          </p:nvSpPr>
          <p:spPr>
            <a:xfrm>
              <a:off x="1443960" y="45824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4" name="CustomShape 12"/>
            <p:cNvSpPr/>
            <p:nvPr/>
          </p:nvSpPr>
          <p:spPr>
            <a:xfrm>
              <a:off x="1555437" y="45310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E</a:t>
              </a:r>
              <a:endParaRPr lang="en-US" sz="6000" b="0" strike="noStrike" spc="-1">
                <a:latin typeface="Arial"/>
              </a:endParaRPr>
            </a:p>
          </p:txBody>
        </p:sp>
        <p:sp>
          <p:nvSpPr>
            <p:cNvPr id="136" name="CustomShape 14"/>
            <p:cNvSpPr/>
            <p:nvPr/>
          </p:nvSpPr>
          <p:spPr>
            <a:xfrm>
              <a:off x="6407280" y="4572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7" name="CustomShape 15"/>
            <p:cNvSpPr/>
            <p:nvPr/>
          </p:nvSpPr>
          <p:spPr>
            <a:xfrm>
              <a:off x="6518757" y="452056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39" name="CustomShape 17"/>
            <p:cNvSpPr/>
            <p:nvPr/>
          </p:nvSpPr>
          <p:spPr>
            <a:xfrm>
              <a:off x="3861000" y="59180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0" name="CustomShape 18"/>
            <p:cNvSpPr/>
            <p:nvPr/>
          </p:nvSpPr>
          <p:spPr>
            <a:xfrm>
              <a:off x="3972477" y="5866600"/>
              <a:ext cx="73116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D</a:t>
              </a:r>
              <a:endParaRPr lang="en-US" sz="6000" b="0" strike="noStrike" spc="-1">
                <a:latin typeface="Arial"/>
              </a:endParaRPr>
            </a:p>
          </p:txBody>
        </p:sp>
        <p:sp>
          <p:nvSpPr>
            <p:cNvPr id="141" name="CustomShape 19"/>
            <p:cNvSpPr/>
            <p:nvPr/>
          </p:nvSpPr>
          <p:spPr>
            <a:xfrm>
              <a:off x="7987320" y="47818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2" name="CustomShape 20"/>
            <p:cNvSpPr/>
            <p:nvPr/>
          </p:nvSpPr>
          <p:spPr>
            <a:xfrm>
              <a:off x="7344720" y="25336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3" name="CustomShape 21"/>
            <p:cNvSpPr/>
            <p:nvPr/>
          </p:nvSpPr>
          <p:spPr>
            <a:xfrm flipV="1">
              <a:off x="287280" y="47854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" name="CustomShape 22"/>
            <p:cNvSpPr/>
            <p:nvPr/>
          </p:nvSpPr>
          <p:spPr>
            <a:xfrm flipV="1">
              <a:off x="859680" y="25254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5" name="CustomShape 23"/>
            <p:cNvSpPr/>
            <p:nvPr/>
          </p:nvSpPr>
          <p:spPr>
            <a:xfrm>
              <a:off x="5416560" y="6320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6" name="CustomShape 24"/>
            <p:cNvSpPr/>
            <p:nvPr/>
          </p:nvSpPr>
          <p:spPr>
            <a:xfrm>
              <a:off x="1361880" y="277776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7" name="CustomShape 25"/>
            <p:cNvSpPr/>
            <p:nvPr/>
          </p:nvSpPr>
          <p:spPr>
            <a:xfrm>
              <a:off x="6689520" y="277776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8" name="CustomShape 26"/>
            <p:cNvSpPr/>
            <p:nvPr/>
          </p:nvSpPr>
          <p:spPr>
            <a:xfrm>
              <a:off x="7321680" y="503712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9" name="CustomShape 27"/>
            <p:cNvSpPr/>
            <p:nvPr/>
          </p:nvSpPr>
          <p:spPr>
            <a:xfrm>
              <a:off x="4752720" y="655668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0" name="CustomShape 28"/>
            <p:cNvSpPr/>
            <p:nvPr/>
          </p:nvSpPr>
          <p:spPr>
            <a:xfrm>
              <a:off x="4067640" y="25336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1" name="CustomShape 29"/>
            <p:cNvSpPr/>
            <p:nvPr/>
          </p:nvSpPr>
          <p:spPr>
            <a:xfrm>
              <a:off x="2955960" y="2797200"/>
              <a:ext cx="1104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2" name="CustomShape 30"/>
            <p:cNvSpPr/>
            <p:nvPr/>
          </p:nvSpPr>
          <p:spPr>
            <a:xfrm>
              <a:off x="4579920" y="2777760"/>
              <a:ext cx="1194840" cy="5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4" name="CustomShape 32"/>
            <p:cNvSpPr/>
            <p:nvPr/>
          </p:nvSpPr>
          <p:spPr>
            <a:xfrm rot="17439600">
              <a:off x="1941840" y="366084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5" name="CustomShape 33"/>
            <p:cNvSpPr/>
            <p:nvPr/>
          </p:nvSpPr>
          <p:spPr>
            <a:xfrm rot="17439600">
              <a:off x="1812960" y="4367520"/>
              <a:ext cx="436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6" name="CustomShape 34"/>
            <p:cNvSpPr/>
            <p:nvPr/>
          </p:nvSpPr>
          <p:spPr>
            <a:xfrm rot="17439600">
              <a:off x="2135520" y="3469320"/>
              <a:ext cx="444960" cy="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8" name="CustomShape 36"/>
            <p:cNvSpPr/>
            <p:nvPr/>
          </p:nvSpPr>
          <p:spPr>
            <a:xfrm rot="14960400" flipV="1">
              <a:off x="6322680" y="3647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9" name="CustomShape 37"/>
            <p:cNvSpPr/>
            <p:nvPr/>
          </p:nvSpPr>
          <p:spPr>
            <a:xfrm rot="14960400" flipV="1">
              <a:off x="6517800" y="4354560"/>
              <a:ext cx="436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0" name="CustomShape 38"/>
            <p:cNvSpPr/>
            <p:nvPr/>
          </p:nvSpPr>
          <p:spPr>
            <a:xfrm rot="14960400" flipV="1">
              <a:off x="6186600" y="3455640"/>
              <a:ext cx="444960" cy="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2" name="CustomShape 40"/>
            <p:cNvSpPr/>
            <p:nvPr/>
          </p:nvSpPr>
          <p:spPr>
            <a:xfrm rot="2505000" flipV="1">
              <a:off x="2816280" y="5556600"/>
              <a:ext cx="502560" cy="50292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3" name="CustomShape 41"/>
            <p:cNvSpPr/>
            <p:nvPr/>
          </p:nvSpPr>
          <p:spPr>
            <a:xfrm rot="2505000" flipV="1">
              <a:off x="2257560" y="5409360"/>
              <a:ext cx="692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4" name="CustomShape 42"/>
            <p:cNvSpPr/>
            <p:nvPr/>
          </p:nvSpPr>
          <p:spPr>
            <a:xfrm rot="2505000" flipV="1">
              <a:off x="3146760" y="6249960"/>
              <a:ext cx="829080" cy="3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6" name="CustomShape 44"/>
            <p:cNvSpPr/>
            <p:nvPr/>
          </p:nvSpPr>
          <p:spPr>
            <a:xfrm rot="8295000">
              <a:off x="5313600" y="55440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7" name="CustomShape 45"/>
            <p:cNvSpPr/>
            <p:nvPr/>
          </p:nvSpPr>
          <p:spPr>
            <a:xfrm rot="8295000">
              <a:off x="5661360" y="5340240"/>
              <a:ext cx="857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8" name="CustomShape 46"/>
            <p:cNvSpPr/>
            <p:nvPr/>
          </p:nvSpPr>
          <p:spPr>
            <a:xfrm rot="8295000">
              <a:off x="4657320" y="6237360"/>
              <a:ext cx="829080" cy="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0" name="CustomShape 48"/>
            <p:cNvSpPr/>
            <p:nvPr/>
          </p:nvSpPr>
          <p:spPr>
            <a:xfrm rot="10800000" flipV="1">
              <a:off x="5038144" y="2888383"/>
              <a:ext cx="742680" cy="438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71" name="CustomShape 49"/>
            <p:cNvSpPr/>
            <p:nvPr/>
          </p:nvSpPr>
          <p:spPr>
            <a:xfrm rot="10800000" flipV="1">
              <a:off x="2342928" y="3502561"/>
              <a:ext cx="2193480" cy="136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3" name="CustomShape 51"/>
            <p:cNvSpPr/>
            <p:nvPr/>
          </p:nvSpPr>
          <p:spPr>
            <a:xfrm rot="5400000" flipV="1">
              <a:off x="3642840" y="316944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4" name="CustomShape 52"/>
            <p:cNvSpPr/>
            <p:nvPr/>
          </p:nvSpPr>
          <p:spPr>
            <a:xfrm>
              <a:off x="2899080" y="2961720"/>
              <a:ext cx="731880" cy="448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5" name="CustomShape 53"/>
            <p:cNvSpPr/>
            <p:nvPr/>
          </p:nvSpPr>
          <p:spPr>
            <a:xfrm>
              <a:off x="4145760" y="3683160"/>
              <a:ext cx="2261160" cy="13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6" name="CustomShape 54"/>
            <p:cNvSpPr/>
            <p:nvPr/>
          </p:nvSpPr>
          <p:spPr>
            <a:xfrm rot="5400000" flipV="1">
              <a:off x="4539240" y="31806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8" name="CustomShape 56"/>
            <p:cNvSpPr/>
            <p:nvPr/>
          </p:nvSpPr>
          <p:spPr>
            <a:xfrm rot="5400000" flipV="1">
              <a:off x="3293280" y="4691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9" name="Line 57"/>
            <p:cNvSpPr/>
            <p:nvPr/>
          </p:nvSpPr>
          <p:spPr>
            <a:xfrm>
              <a:off x="2712960" y="3168720"/>
              <a:ext cx="709920" cy="152064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0" name="Line 58"/>
            <p:cNvSpPr/>
            <p:nvPr/>
          </p:nvSpPr>
          <p:spPr>
            <a:xfrm>
              <a:off x="3642840" y="5178600"/>
              <a:ext cx="450360" cy="7963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2" name="CustomShape 60"/>
            <p:cNvSpPr/>
            <p:nvPr/>
          </p:nvSpPr>
          <p:spPr>
            <a:xfrm rot="16200000" flipH="1" flipV="1">
              <a:off x="4881960" y="471996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3" name="Line 61"/>
            <p:cNvSpPr/>
            <p:nvPr/>
          </p:nvSpPr>
          <p:spPr>
            <a:xfrm flipH="1">
              <a:off x="5254920" y="3168720"/>
              <a:ext cx="709920" cy="15490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4" name="Line 62"/>
            <p:cNvSpPr/>
            <p:nvPr/>
          </p:nvSpPr>
          <p:spPr>
            <a:xfrm flipH="1">
              <a:off x="4584600" y="5207040"/>
              <a:ext cx="450360" cy="7963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5" name="CustomShape 63"/>
            <p:cNvSpPr/>
            <p:nvPr/>
          </p:nvSpPr>
          <p:spPr>
            <a:xfrm>
              <a:off x="4088520" y="2585520"/>
              <a:ext cx="524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AB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6" name="CustomShape 64"/>
            <p:cNvSpPr/>
            <p:nvPr/>
          </p:nvSpPr>
          <p:spPr>
            <a:xfrm>
              <a:off x="3664440" y="3225600"/>
              <a:ext cx="53172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7" name="CustomShape 65"/>
            <p:cNvSpPr/>
            <p:nvPr/>
          </p:nvSpPr>
          <p:spPr>
            <a:xfrm>
              <a:off x="4551480" y="3211920"/>
              <a:ext cx="524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8" name="CustomShape 66"/>
            <p:cNvSpPr/>
            <p:nvPr/>
          </p:nvSpPr>
          <p:spPr>
            <a:xfrm>
              <a:off x="3297240" y="4756320"/>
              <a:ext cx="5392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9" name="CustomShape 67"/>
            <p:cNvSpPr/>
            <p:nvPr/>
          </p:nvSpPr>
          <p:spPr>
            <a:xfrm>
              <a:off x="4889880" y="4756320"/>
              <a:ext cx="5392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0" name="CustomShape 68"/>
            <p:cNvSpPr/>
            <p:nvPr/>
          </p:nvSpPr>
          <p:spPr>
            <a:xfrm>
              <a:off x="6347880" y="3683160"/>
              <a:ext cx="53172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1" name="CustomShape 69"/>
            <p:cNvSpPr/>
            <p:nvPr/>
          </p:nvSpPr>
          <p:spPr>
            <a:xfrm>
              <a:off x="1963080" y="3696120"/>
              <a:ext cx="524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2" name="CustomShape 70"/>
            <p:cNvSpPr/>
            <p:nvPr/>
          </p:nvSpPr>
          <p:spPr>
            <a:xfrm>
              <a:off x="2809800" y="5618880"/>
              <a:ext cx="5392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ED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3" name="CustomShape 71"/>
            <p:cNvSpPr/>
            <p:nvPr/>
          </p:nvSpPr>
          <p:spPr>
            <a:xfrm>
              <a:off x="5327640" y="5598720"/>
              <a:ext cx="5468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CD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4" name="CustomShape 72"/>
            <p:cNvSpPr/>
            <p:nvPr/>
          </p:nvSpPr>
          <p:spPr>
            <a:xfrm>
              <a:off x="910080" y="2593080"/>
              <a:ext cx="443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5" name="CustomShape 73"/>
            <p:cNvSpPr/>
            <p:nvPr/>
          </p:nvSpPr>
          <p:spPr>
            <a:xfrm>
              <a:off x="334800" y="4824720"/>
              <a:ext cx="443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6" name="CustomShape 74"/>
            <p:cNvSpPr/>
            <p:nvPr/>
          </p:nvSpPr>
          <p:spPr>
            <a:xfrm>
              <a:off x="7392240" y="2593080"/>
              <a:ext cx="443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7" name="CustomShape 75"/>
            <p:cNvSpPr/>
            <p:nvPr/>
          </p:nvSpPr>
          <p:spPr>
            <a:xfrm>
              <a:off x="8039160" y="4845240"/>
              <a:ext cx="4510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8" name="CustomShape 76"/>
            <p:cNvSpPr/>
            <p:nvPr/>
          </p:nvSpPr>
          <p:spPr>
            <a:xfrm>
              <a:off x="5454000" y="6388560"/>
              <a:ext cx="4586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D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363960" y="812880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92520" y="1237320"/>
            <a:ext cx="8955000" cy="20372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phi for this configuration using CRFutil: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phi.features(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config    = X,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edges.mat = fitc$edges,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node.par  = fitc$node.par,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edge.par  = fitc$edge.par,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ff        = f0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67" name="Picture 6"/>
          <p:cNvPicPr/>
          <p:nvPr/>
        </p:nvPicPr>
        <p:blipFill>
          <a:blip r:embed="rId2"/>
          <a:stretch/>
        </p:blipFill>
        <p:spPr>
          <a:xfrm>
            <a:off x="2391840" y="5786280"/>
            <a:ext cx="4565880" cy="393480"/>
          </a:xfrm>
          <a:prstGeom prst="rect">
            <a:avLst/>
          </a:prstGeom>
          <a:ln>
            <a:noFill/>
          </a:ln>
        </p:spPr>
      </p:pic>
      <p:pic>
        <p:nvPicPr>
          <p:cNvPr id="568" name="Picture 1"/>
          <p:cNvPicPr/>
          <p:nvPr/>
        </p:nvPicPr>
        <p:blipFill>
          <a:blip r:embed="rId3"/>
          <a:stretch/>
        </p:blipFill>
        <p:spPr>
          <a:xfrm>
            <a:off x="2873880" y="3431880"/>
            <a:ext cx="3568320" cy="20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75840" y="199080"/>
            <a:ext cx="8422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Using “features” we can express the probability of a configuration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equivalently as: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375840" y="5544720"/>
            <a:ext cx="8422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987480" y="4542120"/>
            <a:ext cx="195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4751640" y="454212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function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707040" y="2840400"/>
            <a:ext cx="333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Note the correspondence: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rot="5400000">
            <a:off x="1592640" y="3493080"/>
            <a:ext cx="460080" cy="1591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rot="5400000">
            <a:off x="5762880" y="1284840"/>
            <a:ext cx="437760" cy="60310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" name="Picture 7"/>
          <p:cNvPicPr/>
          <p:nvPr/>
        </p:nvPicPr>
        <p:blipFill>
          <a:blip r:embed="rId2"/>
          <a:stretch/>
        </p:blipFill>
        <p:spPr>
          <a:xfrm>
            <a:off x="839160" y="1306440"/>
            <a:ext cx="7531200" cy="1185840"/>
          </a:xfrm>
          <a:prstGeom prst="rect">
            <a:avLst/>
          </a:prstGeom>
          <a:ln>
            <a:noFill/>
          </a:ln>
        </p:spPr>
      </p:pic>
      <p:pic>
        <p:nvPicPr>
          <p:cNvPr id="577" name="Picture 11"/>
          <p:cNvPicPr/>
          <p:nvPr/>
        </p:nvPicPr>
        <p:blipFill>
          <a:blip r:embed="rId3"/>
          <a:stretch/>
        </p:blipFill>
        <p:spPr>
          <a:xfrm>
            <a:off x="0" y="3378600"/>
            <a:ext cx="9143640" cy="75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375840" y="199080"/>
            <a:ext cx="8422920" cy="12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Arranging a vector of of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’s in rows, one-row for each configuration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 gives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model matrix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 for an MRF with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total parameters and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realized configurations: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79" name="Picture 4"/>
          <p:cNvPicPr/>
          <p:nvPr/>
        </p:nvPicPr>
        <p:blipFill>
          <a:blip r:embed="rId2"/>
          <a:stretch/>
        </p:blipFill>
        <p:spPr>
          <a:xfrm>
            <a:off x="581400" y="2443680"/>
            <a:ext cx="7702560" cy="2130120"/>
          </a:xfrm>
          <a:prstGeom prst="rect">
            <a:avLst/>
          </a:prstGeom>
          <a:ln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1605600" y="244368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1615680" y="293292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1631880" y="4137840"/>
            <a:ext cx="5180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3" name="CustomShape 5"/>
          <p:cNvSpPr/>
          <p:nvPr/>
        </p:nvSpPr>
        <p:spPr>
          <a:xfrm>
            <a:off x="2644560" y="178020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4" name="CustomShape 6"/>
          <p:cNvSpPr/>
          <p:nvPr/>
        </p:nvSpPr>
        <p:spPr>
          <a:xfrm>
            <a:off x="4481640" y="178992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5" name="CustomShape 7"/>
          <p:cNvSpPr/>
          <p:nvPr/>
        </p:nvSpPr>
        <p:spPr>
          <a:xfrm>
            <a:off x="7215840" y="1786680"/>
            <a:ext cx="50256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i="1" strike="noStrike" spc="-1" baseline="-25000">
                <a:solidFill>
                  <a:srgbClr val="000000"/>
                </a:solidFill>
                <a:latin typeface="Times New Roman"/>
              </a:rPr>
              <a:t>w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6" name="CustomShape 8"/>
          <p:cNvSpPr/>
          <p:nvPr/>
        </p:nvSpPr>
        <p:spPr>
          <a:xfrm>
            <a:off x="220320" y="5236920"/>
            <a:ext cx="873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Summing down the columns of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gives the sufficient statistics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87" name="Picture 13"/>
          <p:cNvPicPr/>
          <p:nvPr/>
        </p:nvPicPr>
        <p:blipFill>
          <a:blip r:embed="rId3"/>
          <a:stretch/>
        </p:blipFill>
        <p:spPr>
          <a:xfrm>
            <a:off x="3672720" y="5841000"/>
            <a:ext cx="2054520" cy="884160"/>
          </a:xfrm>
          <a:prstGeom prst="rect">
            <a:avLst/>
          </a:prstGeom>
          <a:ln>
            <a:noFill/>
          </a:ln>
        </p:spPr>
      </p:pic>
      <p:pic>
        <p:nvPicPr>
          <p:cNvPr id="588" name="Picture 14"/>
          <p:cNvPicPr/>
          <p:nvPr/>
        </p:nvPicPr>
        <p:blipFill>
          <a:blip r:embed="rId4"/>
          <a:stretch/>
        </p:blipFill>
        <p:spPr>
          <a:xfrm>
            <a:off x="5604840" y="1869840"/>
            <a:ext cx="799920" cy="507600"/>
          </a:xfrm>
          <a:prstGeom prst="rect">
            <a:avLst/>
          </a:prstGeom>
          <a:ln>
            <a:noFill/>
          </a:ln>
        </p:spPr>
      </p:pic>
      <p:pic>
        <p:nvPicPr>
          <p:cNvPr id="589" name="Picture 18"/>
          <p:cNvPicPr/>
          <p:nvPr/>
        </p:nvPicPr>
        <p:blipFill>
          <a:blip r:embed="rId4"/>
          <a:stretch/>
        </p:blipFill>
        <p:spPr>
          <a:xfrm rot="16200000">
            <a:off x="1409040" y="3565440"/>
            <a:ext cx="799920" cy="50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0" y="2917440"/>
            <a:ext cx="9143640" cy="31932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set up a Slayer field with known potentials with which to generate a sample of X: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  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        &lt;- sim.field.random(adjacentcy.matrix=adj, num.states=n.states, num.sims=1000, seed=1)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 sample of X for which we will fit a model and obtain a theta: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359280" y="82440"/>
            <a:ext cx="82598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a. Check the equivalence for a Slayer field: Show for each possible outcome for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(i.e. all possible configurations) the energies computed are the same: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92" name="Picture 5"/>
          <p:cNvPicPr/>
          <p:nvPr/>
        </p:nvPicPr>
        <p:blipFill>
          <a:blip r:embed="rId2"/>
          <a:stretch/>
        </p:blipFill>
        <p:spPr>
          <a:xfrm>
            <a:off x="437040" y="1605240"/>
            <a:ext cx="8160840" cy="745200"/>
          </a:xfrm>
          <a:prstGeom prst="rect">
            <a:avLst/>
          </a:prstGeom>
          <a:ln>
            <a:noFill/>
          </a:ln>
        </p:spPr>
      </p:pic>
      <p:sp>
        <p:nvSpPr>
          <p:cNvPr id="593" name="Line 3"/>
          <p:cNvSpPr/>
          <p:nvPr/>
        </p:nvSpPr>
        <p:spPr>
          <a:xfrm>
            <a:off x="1296360" y="2579760"/>
            <a:ext cx="793440" cy="360"/>
          </a:xfrm>
          <a:prstGeom prst="line">
            <a:avLst/>
          </a:prstGeom>
          <a:ln>
            <a:solidFill>
              <a:srgbClr val="00F4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4" name="CustomShape 4"/>
          <p:cNvSpPr/>
          <p:nvPr/>
        </p:nvSpPr>
        <p:spPr>
          <a:xfrm>
            <a:off x="2125440" y="2354760"/>
            <a:ext cx="44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5" name="Line 5"/>
          <p:cNvSpPr/>
          <p:nvPr/>
        </p:nvSpPr>
        <p:spPr>
          <a:xfrm>
            <a:off x="2576880" y="2592720"/>
            <a:ext cx="6021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449720" y="231840"/>
            <a:ext cx="621612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Fit an MRF to the sample with the intention of obtaining a theta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the standard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make.par(fit, 14)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One param per node: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fit$edge.par[[1]][1,1,1]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fit$edge.par[[2]][1,1,1]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fit$edge.par[[2]][2,2,1]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fit$edge.par[[3]][1,1,1]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fit$edge.par[[3]][2,2,1]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fit$edge.par[[4]][1,1,1]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fit$edge.par[[4]][2,2,1]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fit$edge.par[[5]][1,1,1]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fit$edge.par[[5]][2,2,1]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fit$edge.par[[6]][1,1,1]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fit$edge.par[[6]][2,2,1]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fit$edge.par[[7]][1,1,1]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fit$edge.par[[7]][2,2,1]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fit$edge.par[[8]][1,1,1] &lt;- 13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fit$edge.par[[8]][2,2,1] &lt;- 13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fit$edge.par[[9]][1,1,1] &lt;- 14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fit$edge.par[[9]][2,2,1] &lt;- 14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572760" y="377280"/>
            <a:ext cx="813636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Fit model to samples from the known model and obtain an estimate for theta: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fit$par.stat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 &lt;- fit$par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Shift potentials to match the order in node.par and edge.par: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train.mrf() probably re-centered them. We need to do this to check the two ways of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computing the energies.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shift.pots(fit)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all.configs &lt;- expand.grid(c(s1,s2),c(s1,s2),c(s1,s2),c(s1,s2),c(s1,s2))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colnames(all.configs) &lt;- gp@nodes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all.configs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All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configuration energies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computed the usual way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with feature functions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fit.params.info &lt;- make.gRbase.potentials(fit, node.names=gp@nodes, state.nmes=c(s1,s2))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sapply(1:nrow(all.configs),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function(xx){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config.energy(config = all.configs[xx,], edges.mat = fit$edges,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one.lgp = fit.params.info$node.energies,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two.lgp = fit.params.info$edge.energies,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480240" y="86400"/>
            <a:ext cx="8136360" cy="20980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Compare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00F400"/>
                </a:solidFill>
                <a:latin typeface="Courier New"/>
              </a:rPr>
              <a:t>config energies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with energies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00F400"/>
                </a:solidFill>
                <a:latin typeface="Courier New"/>
              </a:rPr>
              <a:t>computed as theta \dot phi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compute the “features” (phi) for all each possible configuration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M.all  &lt;- compute.model.matrix(all.configs, fit$edges, fit$node.par, fit$edge.par,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Now get the energy of each config with the dot-porduct formula: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alt.config.energies &lt;- sapply(1:nrow(M.all), function(xx){w%*%M.all[xx,]})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   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All config energies with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feature functions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alt.config.energies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All config energies with </a:t>
            </a:r>
            <a:r>
              <a:rPr lang="en-US" sz="1200" b="0" strike="noStrike" spc="-1">
                <a:solidFill>
                  <a:srgbClr val="0CFF00"/>
                </a:solidFill>
                <a:latin typeface="Courier New"/>
              </a:rPr>
              <a:t>features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- alt.config.energies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Differences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cbind(config.energies, alt.config.energies, config.energies-alt.config.energies)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599" name="Picture 4"/>
          <p:cNvPicPr/>
          <p:nvPr/>
        </p:nvPicPr>
        <p:blipFill>
          <a:blip r:embed="rId2"/>
          <a:srcRect r="13922"/>
          <a:stretch/>
        </p:blipFill>
        <p:spPr>
          <a:xfrm>
            <a:off x="2257560" y="2224800"/>
            <a:ext cx="4771080" cy="460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375840" y="199080"/>
            <a:ext cx="8422920" cy="12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all possible configurations are contained in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then dividing each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by the number of rows in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gives the </a:t>
            </a:r>
            <a:r>
              <a:rPr lang="en-US" sz="24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expected number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of 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 (remember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is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not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feature functions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()):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01" name="Picture 4"/>
          <p:cNvPicPr/>
          <p:nvPr/>
        </p:nvPicPr>
        <p:blipFill>
          <a:blip r:embed="rId2"/>
          <a:stretch/>
        </p:blipFill>
        <p:spPr>
          <a:xfrm>
            <a:off x="3921840" y="1528920"/>
            <a:ext cx="1066320" cy="469440"/>
          </a:xfrm>
          <a:prstGeom prst="rect">
            <a:avLst/>
          </a:prstGeom>
          <a:ln>
            <a:noFill/>
          </a:ln>
        </p:spPr>
      </p:pic>
      <p:sp>
        <p:nvSpPr>
          <p:cNvPr id="602" name="CustomShape 2"/>
          <p:cNvSpPr/>
          <p:nvPr/>
        </p:nvSpPr>
        <p:spPr>
          <a:xfrm>
            <a:off x="2184120" y="2098440"/>
            <a:ext cx="4894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vector of expected number of features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1020600" y="2774880"/>
            <a:ext cx="5147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Ising-like models, the elements are: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04" name="CustomShape 4"/>
          <p:cNvSpPr/>
          <p:nvPr/>
        </p:nvSpPr>
        <p:spPr>
          <a:xfrm>
            <a:off x="1007640" y="3614040"/>
            <a:ext cx="773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Potts-like models, the elements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05" name="Picture 8"/>
          <p:cNvPicPr/>
          <p:nvPr/>
        </p:nvPicPr>
        <p:blipFill>
          <a:blip r:embed="rId3"/>
          <a:stretch/>
        </p:blipFill>
        <p:spPr>
          <a:xfrm>
            <a:off x="6213960" y="2750760"/>
            <a:ext cx="2493720" cy="606960"/>
          </a:xfrm>
          <a:prstGeom prst="rect">
            <a:avLst/>
          </a:prstGeom>
          <a:ln>
            <a:noFill/>
          </a:ln>
        </p:spPr>
      </p:pic>
      <p:pic>
        <p:nvPicPr>
          <p:cNvPr id="606" name="Picture 9"/>
          <p:cNvPicPr/>
          <p:nvPr/>
        </p:nvPicPr>
        <p:blipFill>
          <a:blip r:embed="rId4"/>
          <a:stretch/>
        </p:blipFill>
        <p:spPr>
          <a:xfrm>
            <a:off x="6220800" y="3567240"/>
            <a:ext cx="2616480" cy="612000"/>
          </a:xfrm>
          <a:prstGeom prst="rect">
            <a:avLst/>
          </a:prstGeom>
          <a:ln>
            <a:noFill/>
          </a:ln>
        </p:spPr>
      </p:pic>
      <p:sp>
        <p:nvSpPr>
          <p:cNvPr id="607" name="CustomShape 5"/>
          <p:cNvSpPr/>
          <p:nvPr/>
        </p:nvSpPr>
        <p:spPr>
          <a:xfrm>
            <a:off x="414720" y="4572720"/>
            <a:ext cx="842292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we have values for all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can get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 can also use: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08" name="Picture 13"/>
          <p:cNvPicPr/>
          <p:nvPr/>
        </p:nvPicPr>
        <p:blipFill>
          <a:blip r:embed="rId5"/>
          <a:stretch/>
        </p:blipFill>
        <p:spPr>
          <a:xfrm>
            <a:off x="1710720" y="5345640"/>
            <a:ext cx="6116040" cy="7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138960" y="1338120"/>
            <a:ext cx="5126760" cy="52797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library(CRF)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library(gRbase)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Put together MRF model: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grphf &lt;- ~A:B + B:C + C:A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adj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n.states     &lt;- 2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make.crf(adj, n.states)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make.features(triangle.mrf)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make.par(triangle.mrf, 6)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triangle.mrf$node.par[1,1,1]      &lt;- 1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triangle.mrf$node.par[2,1,1]      &lt;- 2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tauB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triangle.mrf$node.par[3,1,1]      &lt;- 3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triangle.mrf$edges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triangle.mrf$edge.par[[1]][1,1,1] &lt;- 4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omegaAB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triangle.mrf$edge.par[[1]][2,2,1] &lt;- 4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triangle.mrf$edge.par[[2]][1,1,1] &lt;- 5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omegaAC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triangle.mrf$edge.par[[2]][2,2,1] &lt;- 5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triangle.mrf$edge.par[[3]][1,1,1] &lt;- 6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omegaBC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triangle.mrf$edge.par[[3]][2,2,1] &lt;- 6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610" name="Group 2"/>
          <p:cNvGrpSpPr/>
          <p:nvPr/>
        </p:nvGrpSpPr>
        <p:grpSpPr>
          <a:xfrm>
            <a:off x="5603760" y="1668240"/>
            <a:ext cx="3296880" cy="2632680"/>
            <a:chOff x="5603760" y="1668240"/>
            <a:chExt cx="3296880" cy="2632680"/>
          </a:xfrm>
        </p:grpSpPr>
        <p:grpSp>
          <p:nvGrpSpPr>
            <p:cNvPr id="611" name="Group 3"/>
            <p:cNvGrpSpPr/>
            <p:nvPr/>
          </p:nvGrpSpPr>
          <p:grpSpPr>
            <a:xfrm>
              <a:off x="6863040" y="1668240"/>
              <a:ext cx="914040" cy="1026000"/>
              <a:chOff x="6863040" y="1668240"/>
              <a:chExt cx="914040" cy="1026000"/>
            </a:xfrm>
          </p:grpSpPr>
          <p:sp>
            <p:nvSpPr>
              <p:cNvPr id="612" name="CustomShape 4"/>
              <p:cNvSpPr/>
              <p:nvPr/>
            </p:nvSpPr>
            <p:spPr>
              <a:xfrm>
                <a:off x="6863040" y="178020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3" name="CustomShape 5"/>
              <p:cNvSpPr/>
              <p:nvPr/>
            </p:nvSpPr>
            <p:spPr>
              <a:xfrm>
                <a:off x="7112880" y="166824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614" name="Group 6"/>
            <p:cNvGrpSpPr/>
            <p:nvPr/>
          </p:nvGrpSpPr>
          <p:grpSpPr>
            <a:xfrm>
              <a:off x="7986600" y="3296160"/>
              <a:ext cx="914040" cy="1004760"/>
              <a:chOff x="7986600" y="3296160"/>
              <a:chExt cx="914040" cy="1004760"/>
            </a:xfrm>
          </p:grpSpPr>
          <p:sp>
            <p:nvSpPr>
              <p:cNvPr id="615" name="CustomShape 7"/>
              <p:cNvSpPr/>
              <p:nvPr/>
            </p:nvSpPr>
            <p:spPr>
              <a:xfrm>
                <a:off x="7986600" y="33825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6" name="CustomShape 8"/>
              <p:cNvSpPr/>
              <p:nvPr/>
            </p:nvSpPr>
            <p:spPr>
              <a:xfrm>
                <a:off x="8172720" y="3296160"/>
                <a:ext cx="68868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C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617" name="Group 9"/>
            <p:cNvGrpSpPr/>
            <p:nvPr/>
          </p:nvGrpSpPr>
          <p:grpSpPr>
            <a:xfrm>
              <a:off x="5603760" y="3273120"/>
              <a:ext cx="914040" cy="1025640"/>
              <a:chOff x="5603760" y="3273120"/>
              <a:chExt cx="914040" cy="1025640"/>
            </a:xfrm>
          </p:grpSpPr>
          <p:sp>
            <p:nvSpPr>
              <p:cNvPr id="618" name="CustomShape 10"/>
              <p:cNvSpPr/>
              <p:nvPr/>
            </p:nvSpPr>
            <p:spPr>
              <a:xfrm>
                <a:off x="5603760" y="33847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9" name="CustomShape 11"/>
              <p:cNvSpPr/>
              <p:nvPr/>
            </p:nvSpPr>
            <p:spPr>
              <a:xfrm>
                <a:off x="5853600" y="32731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620" name="Line 12"/>
            <p:cNvSpPr/>
            <p:nvPr/>
          </p:nvSpPr>
          <p:spPr>
            <a:xfrm>
              <a:off x="6518160" y="383940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1" name="Line 13"/>
            <p:cNvSpPr/>
            <p:nvPr/>
          </p:nvSpPr>
          <p:spPr>
            <a:xfrm flipH="1" flipV="1">
              <a:off x="7751880" y="2409840"/>
              <a:ext cx="693000" cy="9604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2" name="Line 14"/>
            <p:cNvSpPr/>
            <p:nvPr/>
          </p:nvSpPr>
          <p:spPr>
            <a:xfrm flipV="1">
              <a:off x="6209640" y="2436840"/>
              <a:ext cx="693000" cy="9604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623" name="CustomShape 15"/>
          <p:cNvSpPr/>
          <p:nvPr/>
        </p:nvSpPr>
        <p:spPr>
          <a:xfrm>
            <a:off x="359280" y="82440"/>
            <a:ext cx="825984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a. Compute the expected number of features for the triangle model within the standard parameterization.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24" name="Picture 18"/>
          <p:cNvPicPr/>
          <p:nvPr/>
        </p:nvPicPr>
        <p:blipFill>
          <a:blip r:embed="rId2"/>
          <a:stretch/>
        </p:blipFill>
        <p:spPr>
          <a:xfrm>
            <a:off x="6007680" y="1348560"/>
            <a:ext cx="2611800" cy="201600"/>
          </a:xfrm>
          <a:prstGeom prst="rect">
            <a:avLst/>
          </a:prstGeom>
          <a:ln>
            <a:noFill/>
          </a:ln>
        </p:spPr>
      </p:pic>
      <p:pic>
        <p:nvPicPr>
          <p:cNvPr id="625" name="Picture 19"/>
          <p:cNvPicPr/>
          <p:nvPr/>
        </p:nvPicPr>
        <p:blipFill>
          <a:blip r:embed="rId3"/>
          <a:stretch/>
        </p:blipFill>
        <p:spPr>
          <a:xfrm>
            <a:off x="7814880" y="1962360"/>
            <a:ext cx="652320" cy="343800"/>
          </a:xfrm>
          <a:prstGeom prst="rect">
            <a:avLst/>
          </a:prstGeom>
          <a:ln>
            <a:noFill/>
          </a:ln>
        </p:spPr>
      </p:pic>
      <p:pic>
        <p:nvPicPr>
          <p:cNvPr id="626" name="Picture 20"/>
          <p:cNvPicPr/>
          <p:nvPr/>
        </p:nvPicPr>
        <p:blipFill>
          <a:blip r:embed="rId4"/>
          <a:stretch/>
        </p:blipFill>
        <p:spPr>
          <a:xfrm>
            <a:off x="5447880" y="2392920"/>
            <a:ext cx="1119240" cy="301320"/>
          </a:xfrm>
          <a:prstGeom prst="rect">
            <a:avLst/>
          </a:prstGeom>
          <a:ln>
            <a:noFill/>
          </a:ln>
        </p:spPr>
      </p:pic>
      <p:pic>
        <p:nvPicPr>
          <p:cNvPr id="627" name="Picture 21"/>
          <p:cNvPicPr/>
          <p:nvPr/>
        </p:nvPicPr>
        <p:blipFill>
          <a:blip r:embed="rId5"/>
          <a:stretch/>
        </p:blipFill>
        <p:spPr>
          <a:xfrm>
            <a:off x="6664680" y="4006800"/>
            <a:ext cx="1138680" cy="304560"/>
          </a:xfrm>
          <a:prstGeom prst="rect">
            <a:avLst/>
          </a:prstGeom>
          <a:ln>
            <a:noFill/>
          </a:ln>
        </p:spPr>
      </p:pic>
      <p:pic>
        <p:nvPicPr>
          <p:cNvPr id="628" name="Picture 22"/>
          <p:cNvPicPr/>
          <p:nvPr/>
        </p:nvPicPr>
        <p:blipFill>
          <a:blip r:embed="rId6"/>
          <a:stretch/>
        </p:blipFill>
        <p:spPr>
          <a:xfrm>
            <a:off x="7005600" y="2948760"/>
            <a:ext cx="1045080" cy="282960"/>
          </a:xfrm>
          <a:prstGeom prst="rect">
            <a:avLst/>
          </a:prstGeom>
          <a:ln>
            <a:noFill/>
          </a:ln>
        </p:spPr>
      </p:pic>
      <p:pic>
        <p:nvPicPr>
          <p:cNvPr id="629" name="Picture 23"/>
          <p:cNvPicPr/>
          <p:nvPr/>
        </p:nvPicPr>
        <p:blipFill>
          <a:blip r:embed="rId7"/>
          <a:stretch/>
        </p:blipFill>
        <p:spPr>
          <a:xfrm>
            <a:off x="5499360" y="2985120"/>
            <a:ext cx="632520" cy="339480"/>
          </a:xfrm>
          <a:prstGeom prst="rect">
            <a:avLst/>
          </a:prstGeom>
          <a:ln>
            <a:noFill/>
          </a:ln>
        </p:spPr>
      </p:pic>
      <p:pic>
        <p:nvPicPr>
          <p:cNvPr id="630" name="Picture 24"/>
          <p:cNvPicPr/>
          <p:nvPr/>
        </p:nvPicPr>
        <p:blipFill>
          <a:blip r:embed="rId8"/>
          <a:stretch/>
        </p:blipFill>
        <p:spPr>
          <a:xfrm>
            <a:off x="8474400" y="3091320"/>
            <a:ext cx="611280" cy="32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666720" y="641520"/>
            <a:ext cx="7618320" cy="4470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colnames(config.mat) &lt;- c("A","B","C")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sufficient statistics for all configurations: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 &lt;- mrf.stat(triangle.mrf, instances = as.matrix(config.mat))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expexted number of features: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num.nodes &lt;- length(gp@nodes)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E.phi     &lt;- s/2^num.nodes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E.phi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32" name="Picture 4"/>
          <p:cNvPicPr/>
          <p:nvPr/>
        </p:nvPicPr>
        <p:blipFill>
          <a:blip r:embed="rId2"/>
          <a:stretch/>
        </p:blipFill>
        <p:spPr>
          <a:xfrm>
            <a:off x="5718600" y="3758760"/>
            <a:ext cx="2666520" cy="3072960"/>
          </a:xfrm>
          <a:prstGeom prst="rect">
            <a:avLst/>
          </a:prstGeom>
          <a:ln>
            <a:noFill/>
          </a:ln>
        </p:spPr>
      </p:pic>
      <p:sp>
        <p:nvSpPr>
          <p:cNvPr id="633" name="CustomShape 2"/>
          <p:cNvSpPr/>
          <p:nvPr/>
        </p:nvSpPr>
        <p:spPr>
          <a:xfrm>
            <a:off x="4561560" y="6478920"/>
            <a:ext cx="1221480" cy="24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34" name="Picture 7"/>
          <p:cNvPicPr/>
          <p:nvPr/>
        </p:nvPicPr>
        <p:blipFill>
          <a:blip r:embed="rId3"/>
          <a:stretch/>
        </p:blipFill>
        <p:spPr>
          <a:xfrm>
            <a:off x="3388680" y="6255360"/>
            <a:ext cx="1066320" cy="46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. They are functions representable in table form which hold un-normalized quantities which contribute to the probability distribution: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998720" y="217908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1076400" y="455508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partition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1011960" y="320544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808200" y="506052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795240" y="563976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527840" y="397332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28120" y="390600"/>
            <a:ext cx="8422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we have a </a:t>
            </a:r>
            <a:r>
              <a:rPr lang="en-US" sz="24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of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configurations, doing the same thing gives the </a:t>
            </a:r>
            <a:r>
              <a:rPr lang="en-US" sz="24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average number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of features: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36" name="Picture 4"/>
          <p:cNvPicPr/>
          <p:nvPr/>
        </p:nvPicPr>
        <p:blipFill>
          <a:blip r:embed="rId2"/>
          <a:stretch/>
        </p:blipFill>
        <p:spPr>
          <a:xfrm>
            <a:off x="4038480" y="1361520"/>
            <a:ext cx="1066320" cy="558360"/>
          </a:xfrm>
          <a:prstGeom prst="rect">
            <a:avLst/>
          </a:prstGeom>
          <a:ln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787320" y="2243520"/>
            <a:ext cx="67543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Ising and Potts-like models, the elements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38" name="Picture 9"/>
          <p:cNvPicPr/>
          <p:nvPr/>
        </p:nvPicPr>
        <p:blipFill>
          <a:blip r:embed="rId3"/>
          <a:stretch/>
        </p:blipFill>
        <p:spPr>
          <a:xfrm>
            <a:off x="3754440" y="2882520"/>
            <a:ext cx="1812240" cy="63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456840" y="1437480"/>
            <a:ext cx="7039080" cy="3930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Continuing from a: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Sample of Xs: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N &lt;- 5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samps &lt;- sample.exact(triangle.mrf, size = N)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samps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Sufficient statistics from the sample: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s.emp &lt;- mrf.stat(triangle.mrf, instances = samps)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s.emp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E.hat.phi &lt;- s.emp/N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E.hat.phi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359280" y="82440"/>
            <a:ext cx="825984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b. Say we get a sample of size 5 (5 realizations of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 Compute the average number of features 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i.e.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the empirical estimate for           )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41" name="Picture 5"/>
          <p:cNvPicPr/>
          <p:nvPr/>
        </p:nvPicPr>
        <p:blipFill>
          <a:blip r:embed="rId2"/>
          <a:stretch/>
        </p:blipFill>
        <p:spPr>
          <a:xfrm>
            <a:off x="7446600" y="897480"/>
            <a:ext cx="617400" cy="271800"/>
          </a:xfrm>
          <a:prstGeom prst="rect">
            <a:avLst/>
          </a:prstGeom>
          <a:ln>
            <a:noFill/>
          </a:ln>
        </p:spPr>
      </p:pic>
      <p:pic>
        <p:nvPicPr>
          <p:cNvPr id="642" name="Picture 6"/>
          <p:cNvPicPr/>
          <p:nvPr/>
        </p:nvPicPr>
        <p:blipFill>
          <a:blip r:embed="rId3"/>
          <a:stretch/>
        </p:blipFill>
        <p:spPr>
          <a:xfrm>
            <a:off x="5713200" y="4418640"/>
            <a:ext cx="2628720" cy="2387160"/>
          </a:xfrm>
          <a:prstGeom prst="rect">
            <a:avLst/>
          </a:prstGeom>
          <a:ln>
            <a:noFill/>
          </a:ln>
        </p:spPr>
      </p:pic>
      <p:pic>
        <p:nvPicPr>
          <p:cNvPr id="643" name="Picture 7"/>
          <p:cNvPicPr/>
          <p:nvPr/>
        </p:nvPicPr>
        <p:blipFill>
          <a:blip r:embed="rId4"/>
          <a:stretch/>
        </p:blipFill>
        <p:spPr>
          <a:xfrm>
            <a:off x="3287160" y="5832000"/>
            <a:ext cx="1066320" cy="558360"/>
          </a:xfrm>
          <a:prstGeom prst="rect">
            <a:avLst/>
          </a:prstGeom>
          <a:ln>
            <a:noFill/>
          </a:ln>
        </p:spPr>
      </p:pic>
      <p:sp>
        <p:nvSpPr>
          <p:cNvPr id="644" name="CustomShape 3"/>
          <p:cNvSpPr/>
          <p:nvPr/>
        </p:nvSpPr>
        <p:spPr>
          <a:xfrm>
            <a:off x="4405680" y="6167880"/>
            <a:ext cx="1399680" cy="518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359280" y="82440"/>
            <a:ext cx="82598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c. Lets say we get a sample of size 100 (100 realizations of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and estimate the parameters for the model:    . Compute the expected number of features under this estimate:            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46" name="Picture 4"/>
          <p:cNvPicPr/>
          <p:nvPr/>
        </p:nvPicPr>
        <p:blipFill>
          <a:blip r:embed="rId2"/>
          <a:stretch/>
        </p:blipFill>
        <p:spPr>
          <a:xfrm>
            <a:off x="5278320" y="847800"/>
            <a:ext cx="141480" cy="261360"/>
          </a:xfrm>
          <a:prstGeom prst="rect">
            <a:avLst/>
          </a:prstGeom>
          <a:ln>
            <a:noFill/>
          </a:ln>
        </p:spPr>
      </p:pic>
      <p:pic>
        <p:nvPicPr>
          <p:cNvPr id="647" name="Picture 5"/>
          <p:cNvPicPr/>
          <p:nvPr/>
        </p:nvPicPr>
        <p:blipFill>
          <a:blip r:embed="rId3"/>
          <a:stretch/>
        </p:blipFill>
        <p:spPr>
          <a:xfrm>
            <a:off x="5357880" y="1220760"/>
            <a:ext cx="726840" cy="312480"/>
          </a:xfrm>
          <a:prstGeom prst="rect">
            <a:avLst/>
          </a:prstGeom>
          <a:ln>
            <a:noFill/>
          </a:ln>
        </p:spPr>
      </p:pic>
      <p:sp>
        <p:nvSpPr>
          <p:cNvPr id="648" name="CustomShape 2"/>
          <p:cNvSpPr/>
          <p:nvPr/>
        </p:nvSpPr>
        <p:spPr>
          <a:xfrm>
            <a:off x="295920" y="1762560"/>
            <a:ext cx="1174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First, note: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9" name="CustomShape 3"/>
          <p:cNvSpPr/>
          <p:nvPr/>
        </p:nvSpPr>
        <p:spPr>
          <a:xfrm>
            <a:off x="426240" y="3198240"/>
            <a:ext cx="511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0" name="CustomShape 4"/>
          <p:cNvSpPr/>
          <p:nvPr/>
        </p:nvSpPr>
        <p:spPr>
          <a:xfrm>
            <a:off x="2960640" y="3569760"/>
            <a:ext cx="70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-or-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51" name="Picture 2"/>
          <p:cNvPicPr/>
          <p:nvPr/>
        </p:nvPicPr>
        <p:blipFill>
          <a:blip r:embed="rId4"/>
          <a:stretch/>
        </p:blipFill>
        <p:spPr>
          <a:xfrm>
            <a:off x="1479600" y="2313360"/>
            <a:ext cx="5641200" cy="726480"/>
          </a:xfrm>
          <a:prstGeom prst="rect">
            <a:avLst/>
          </a:prstGeom>
          <a:ln>
            <a:noFill/>
          </a:ln>
        </p:spPr>
      </p:pic>
      <p:pic>
        <p:nvPicPr>
          <p:cNvPr id="652" name="Picture 6"/>
          <p:cNvPicPr/>
          <p:nvPr/>
        </p:nvPicPr>
        <p:blipFill>
          <a:blip r:embed="rId5"/>
          <a:stretch/>
        </p:blipFill>
        <p:spPr>
          <a:xfrm>
            <a:off x="1033560" y="3694320"/>
            <a:ext cx="1658520" cy="348480"/>
          </a:xfrm>
          <a:prstGeom prst="rect">
            <a:avLst/>
          </a:prstGeom>
          <a:ln>
            <a:noFill/>
          </a:ln>
        </p:spPr>
      </p:pic>
      <p:pic>
        <p:nvPicPr>
          <p:cNvPr id="653" name="Picture 12"/>
          <p:cNvPicPr/>
          <p:nvPr/>
        </p:nvPicPr>
        <p:blipFill>
          <a:blip r:embed="rId6"/>
          <a:stretch/>
        </p:blipFill>
        <p:spPr>
          <a:xfrm>
            <a:off x="1681560" y="4256280"/>
            <a:ext cx="6368400" cy="74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415440" y="140760"/>
            <a:ext cx="8272080" cy="6333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Put together known MRF model and get a sample from it: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grphf &lt;- ~A:B + B:C + C:A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Make up some potentials and get a sample of size 100: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num.samps   &lt;- 100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tri.modl    &lt;- sim.field.random(adjacentcy.matrix=adj, num.states=n.states, num.sims=num.samps, seed=1)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samps       &lt;- tri.modl$samples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known.model &lt;- tri.modl$model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Using the sample, fit a model in the standard parameterization to obtain a theta: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fit$node.par # Node parameter index matrix (empty)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 # Edge parameter index matrices (empty)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make.par(fit, 6)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Fill the parameter index matrices with the standard parameterization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Standard parameterization, one param per node: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fit$node.par # Check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Standard parameterization, edge parameterization: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fit$edges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fit$edge.par[[1]][1,1,1] &lt;- 4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fit$edge.par[[1]][2,2,1] &lt;- 4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fit$edge.par[[2]][1,1,1] &lt;- 5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fit$edge.par[[2]][2,2,1] &lt;- 5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fit$edge.par[[3]][1,1,1] &lt;- 6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fit$edge.par[[3]][2,2,1] &lt;- 6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52560" y="158760"/>
            <a:ext cx="8987760" cy="6181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Fit model to samples from the known model and obtain an estimate for theta: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fit$par.stat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Sample sufficient statistics: total number of appearances of each parameter in the sample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theta &lt;- fit$par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\hat{theta}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The mrf.update() function within train.mrf() switches the order of the parameters.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Shift potentials back to be in the same order as in node.par and edge.par.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If they are not in the same order prodPots will differ depending on the formula used to compute them.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Only necessary for the testing purposes presented here: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shift.pots(fit)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Compute marginals and Z (inference). We just need Z at this point though: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infr.info &lt;- infer.exact(fit)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Enumerate all possible configurations X and compute their phi vectors: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Note: Generally you </a:t>
            </a:r>
            <a:r>
              <a:rPr lang="en-US" sz="1000" b="0" strike="noStrike" spc="-1">
                <a:solidFill>
                  <a:srgbClr val="FF0000"/>
                </a:solidFill>
                <a:latin typeface="Courier New"/>
              </a:rPr>
              <a:t>don't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 want to do this for larger networks...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X.all &lt;- expand.grid(c(s1,s2),c(s1,s2),c(s1,s2))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M.all &lt;- compute.model.matrix(X.all, fit$edges, fit$node.par, fit$edge.par, f)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Compute exp(E(X)) for all X as exp(\hat{theta} \dot phi(X)):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prodPots &lt;- sapply(1:nrow(M.all), function(xx){exp(theta %*% M.all[xx,])})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prodPots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#Compute config probs: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Prs &lt;- (1/exp(infr.info$logZ)) * prodPots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sum(Prs)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Finally compute E_{\hat{\theta}_i}[phi_i(X)] = \sum_X \phi_i(X) \Pr(X)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E.hattheta.phi &lt;- colSums(sapply(1:ncol(M.all), function(xx){M.all[,xx] * Prs}))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Estimate at the optimal 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hatE.theta.phi &lt;- fit$par.stat/num.samps                    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Empirical estimate: \hat{E}_{\theta_i}[\phi_i]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grad           &lt;- hatE.theta.phi - E.hattheta.phi                             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gradient at the optimum 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cbind(E.hattheta.phi,hatE.theta.phi,grad)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Picture 3"/>
          <p:cNvPicPr/>
          <p:nvPr/>
        </p:nvPicPr>
        <p:blipFill>
          <a:blip r:embed="rId2"/>
          <a:stretch/>
        </p:blipFill>
        <p:spPr>
          <a:xfrm>
            <a:off x="2019240" y="1463400"/>
            <a:ext cx="4508280" cy="1802880"/>
          </a:xfrm>
          <a:prstGeom prst="rect">
            <a:avLst/>
          </a:prstGeom>
          <a:ln>
            <a:noFill/>
          </a:ln>
        </p:spPr>
      </p:pic>
      <p:pic>
        <p:nvPicPr>
          <p:cNvPr id="657" name="Picture 4"/>
          <p:cNvPicPr/>
          <p:nvPr/>
        </p:nvPicPr>
        <p:blipFill>
          <a:blip r:embed="rId3"/>
          <a:stretch/>
        </p:blipFill>
        <p:spPr>
          <a:xfrm>
            <a:off x="1074240" y="2455560"/>
            <a:ext cx="578160" cy="248400"/>
          </a:xfrm>
          <a:prstGeom prst="rect">
            <a:avLst/>
          </a:prstGeom>
          <a:ln>
            <a:noFill/>
          </a:ln>
        </p:spPr>
      </p:pic>
      <p:sp>
        <p:nvSpPr>
          <p:cNvPr id="658" name="CustomShape 1"/>
          <p:cNvSpPr/>
          <p:nvPr/>
        </p:nvSpPr>
        <p:spPr>
          <a:xfrm>
            <a:off x="2567520" y="1884960"/>
            <a:ext cx="385200" cy="1381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9" name="CustomShape 2"/>
          <p:cNvSpPr/>
          <p:nvPr/>
        </p:nvSpPr>
        <p:spPr>
          <a:xfrm>
            <a:off x="1693080" y="2581560"/>
            <a:ext cx="87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0" name="CustomShape 3"/>
          <p:cNvSpPr/>
          <p:nvPr/>
        </p:nvSpPr>
        <p:spPr>
          <a:xfrm>
            <a:off x="4423320" y="1884960"/>
            <a:ext cx="385200" cy="1381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1" name="CustomShape 4"/>
          <p:cNvSpPr/>
          <p:nvPr/>
        </p:nvSpPr>
        <p:spPr>
          <a:xfrm>
            <a:off x="4112280" y="2581560"/>
            <a:ext cx="31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2" name="Line 5"/>
          <p:cNvSpPr/>
          <p:nvPr/>
        </p:nvSpPr>
        <p:spPr>
          <a:xfrm flipH="1">
            <a:off x="4111920" y="2581200"/>
            <a:ext cx="10080" cy="99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3" name="CustomShape 6"/>
          <p:cNvSpPr/>
          <p:nvPr/>
        </p:nvSpPr>
        <p:spPr>
          <a:xfrm flipH="1" flipV="1">
            <a:off x="3426120" y="319464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4" name="CustomShape 7"/>
          <p:cNvSpPr/>
          <p:nvPr/>
        </p:nvSpPr>
        <p:spPr>
          <a:xfrm flipH="1" flipV="1">
            <a:off x="502992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5" name="CustomShape 8"/>
          <p:cNvSpPr/>
          <p:nvPr/>
        </p:nvSpPr>
        <p:spPr>
          <a:xfrm flipH="1" flipV="1">
            <a:off x="590796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66" name="Picture 20"/>
          <p:cNvPicPr/>
          <p:nvPr/>
        </p:nvPicPr>
        <p:blipFill>
          <a:blip r:embed="rId4"/>
          <a:stretch/>
        </p:blipFill>
        <p:spPr>
          <a:xfrm>
            <a:off x="3934800" y="3615120"/>
            <a:ext cx="634680" cy="285480"/>
          </a:xfrm>
          <a:prstGeom prst="rect">
            <a:avLst/>
          </a:prstGeom>
          <a:ln>
            <a:noFill/>
          </a:ln>
        </p:spPr>
      </p:pic>
      <p:pic>
        <p:nvPicPr>
          <p:cNvPr id="667" name="Picture 24"/>
          <p:cNvPicPr/>
          <p:nvPr/>
        </p:nvPicPr>
        <p:blipFill>
          <a:blip r:embed="rId5"/>
          <a:stretch/>
        </p:blipFill>
        <p:spPr>
          <a:xfrm>
            <a:off x="4753440" y="3996360"/>
            <a:ext cx="582840" cy="305280"/>
          </a:xfrm>
          <a:prstGeom prst="rect">
            <a:avLst/>
          </a:prstGeom>
          <a:ln>
            <a:noFill/>
          </a:ln>
        </p:spPr>
      </p:pic>
      <p:pic>
        <p:nvPicPr>
          <p:cNvPr id="668" name="Picture 25"/>
          <p:cNvPicPr/>
          <p:nvPr/>
        </p:nvPicPr>
        <p:blipFill>
          <a:blip r:embed="rId6"/>
          <a:stretch/>
        </p:blipFill>
        <p:spPr>
          <a:xfrm>
            <a:off x="3150720" y="4019040"/>
            <a:ext cx="572040" cy="272160"/>
          </a:xfrm>
          <a:prstGeom prst="rect">
            <a:avLst/>
          </a:prstGeom>
          <a:ln>
            <a:noFill/>
          </a:ln>
        </p:spPr>
      </p:pic>
      <p:pic>
        <p:nvPicPr>
          <p:cNvPr id="669" name="Picture 27"/>
          <p:cNvPicPr/>
          <p:nvPr/>
        </p:nvPicPr>
        <p:blipFill>
          <a:blip r:embed="rId7"/>
          <a:stretch/>
        </p:blipFill>
        <p:spPr>
          <a:xfrm>
            <a:off x="5679000" y="4019040"/>
            <a:ext cx="441000" cy="224280"/>
          </a:xfrm>
          <a:prstGeom prst="rect">
            <a:avLst/>
          </a:prstGeom>
          <a:ln>
            <a:noFill/>
          </a:ln>
        </p:spPr>
      </p:pic>
      <p:sp>
        <p:nvSpPr>
          <p:cNvPr id="670" name="CustomShape 9"/>
          <p:cNvSpPr/>
          <p:nvPr/>
        </p:nvSpPr>
        <p:spPr>
          <a:xfrm>
            <a:off x="5658840" y="4281480"/>
            <a:ext cx="1761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We’ll talk about this one later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1" name="CustomShape 10"/>
          <p:cNvSpPr/>
          <p:nvPr/>
        </p:nvSpPr>
        <p:spPr>
          <a:xfrm>
            <a:off x="974880" y="1680840"/>
            <a:ext cx="2869560" cy="2718720"/>
          </a:xfrm>
          <a:prstGeom prst="rect">
            <a:avLst/>
          </a:prstGeom>
          <a:noFill/>
          <a:ln w="38160">
            <a:solidFill>
              <a:srgbClr val="00F4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204840" y="206640"/>
            <a:ext cx="80427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 problem that still persists is how to compute            without having to generate all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?!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73" name="Picture 5"/>
          <p:cNvPicPr/>
          <p:nvPr/>
        </p:nvPicPr>
        <p:blipFill>
          <a:blip r:embed="rId2"/>
          <a:stretch/>
        </p:blipFill>
        <p:spPr>
          <a:xfrm>
            <a:off x="6439320" y="350640"/>
            <a:ext cx="721080" cy="309960"/>
          </a:xfrm>
          <a:prstGeom prst="rect">
            <a:avLst/>
          </a:prstGeom>
          <a:ln>
            <a:noFill/>
          </a:ln>
        </p:spPr>
      </p:pic>
      <p:sp>
        <p:nvSpPr>
          <p:cNvPr id="674" name="CustomShape 2"/>
          <p:cNvSpPr/>
          <p:nvPr/>
        </p:nvSpPr>
        <p:spPr>
          <a:xfrm>
            <a:off x="5688360" y="2824920"/>
            <a:ext cx="3225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     is a node parameter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75" name="Picture 12"/>
          <p:cNvPicPr/>
          <p:nvPr/>
        </p:nvPicPr>
        <p:blipFill>
          <a:blip r:embed="rId3"/>
          <a:stretch/>
        </p:blipFill>
        <p:spPr>
          <a:xfrm>
            <a:off x="6021720" y="4526640"/>
            <a:ext cx="244080" cy="322920"/>
          </a:xfrm>
          <a:prstGeom prst="rect">
            <a:avLst/>
          </a:prstGeom>
          <a:ln>
            <a:noFill/>
          </a:ln>
        </p:spPr>
      </p:pic>
      <p:pic>
        <p:nvPicPr>
          <p:cNvPr id="676" name="Picture 13"/>
          <p:cNvPicPr/>
          <p:nvPr/>
        </p:nvPicPr>
        <p:blipFill>
          <a:blip r:embed="rId4"/>
          <a:stretch/>
        </p:blipFill>
        <p:spPr>
          <a:xfrm>
            <a:off x="6091560" y="2901600"/>
            <a:ext cx="205560" cy="337680"/>
          </a:xfrm>
          <a:prstGeom prst="rect">
            <a:avLst/>
          </a:prstGeom>
          <a:ln>
            <a:noFill/>
          </a:ln>
        </p:spPr>
      </p:pic>
      <p:sp>
        <p:nvSpPr>
          <p:cNvPr id="677" name="CustomShape 3"/>
          <p:cNvSpPr/>
          <p:nvPr/>
        </p:nvSpPr>
        <p:spPr>
          <a:xfrm>
            <a:off x="5604120" y="4448880"/>
            <a:ext cx="3361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     is an edge parameter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78" name="CustomShape 4"/>
          <p:cNvSpPr/>
          <p:nvPr/>
        </p:nvSpPr>
        <p:spPr>
          <a:xfrm>
            <a:off x="408960" y="1097640"/>
            <a:ext cx="85798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can use the node and edge marginals from the propagated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79" name="Picture 17"/>
          <p:cNvPicPr/>
          <p:nvPr/>
        </p:nvPicPr>
        <p:blipFill>
          <a:blip r:embed="rId5"/>
          <a:stretch/>
        </p:blipFill>
        <p:spPr>
          <a:xfrm>
            <a:off x="4172760" y="3525120"/>
            <a:ext cx="1123200" cy="368280"/>
          </a:xfrm>
          <a:prstGeom prst="rect">
            <a:avLst/>
          </a:prstGeom>
          <a:ln>
            <a:noFill/>
          </a:ln>
        </p:spPr>
      </p:pic>
      <p:sp>
        <p:nvSpPr>
          <p:cNvPr id="680" name="CustomShape 5"/>
          <p:cNvSpPr/>
          <p:nvPr/>
        </p:nvSpPr>
        <p:spPr>
          <a:xfrm rot="5400000">
            <a:off x="4574520" y="2788200"/>
            <a:ext cx="354960" cy="1143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81" name="CustomShape 6"/>
          <p:cNvSpPr/>
          <p:nvPr/>
        </p:nvSpPr>
        <p:spPr>
          <a:xfrm rot="5400000">
            <a:off x="5653080" y="4680720"/>
            <a:ext cx="354960" cy="14270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82" name="Picture 22"/>
          <p:cNvPicPr/>
          <p:nvPr/>
        </p:nvPicPr>
        <p:blipFill>
          <a:blip r:embed="rId6"/>
          <a:stretch/>
        </p:blipFill>
        <p:spPr>
          <a:xfrm>
            <a:off x="5110560" y="5585400"/>
            <a:ext cx="1509120" cy="387720"/>
          </a:xfrm>
          <a:prstGeom prst="rect">
            <a:avLst/>
          </a:prstGeom>
          <a:ln>
            <a:noFill/>
          </a:ln>
        </p:spPr>
      </p:pic>
      <p:sp>
        <p:nvSpPr>
          <p:cNvPr id="683" name="CustomShape 7"/>
          <p:cNvSpPr/>
          <p:nvPr/>
        </p:nvSpPr>
        <p:spPr>
          <a:xfrm>
            <a:off x="6671880" y="5623920"/>
            <a:ext cx="22989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your program spits out edge potentials instead of energy matrices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4" name="CustomShape 8"/>
          <p:cNvSpPr/>
          <p:nvPr/>
        </p:nvSpPr>
        <p:spPr>
          <a:xfrm>
            <a:off x="5333400" y="3567240"/>
            <a:ext cx="3746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your program spits out node potentials instead of energy matrices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85" name="Picture 1"/>
          <p:cNvPicPr/>
          <p:nvPr/>
        </p:nvPicPr>
        <p:blipFill>
          <a:blip r:embed="rId7"/>
          <a:stretch/>
        </p:blipFill>
        <p:spPr>
          <a:xfrm>
            <a:off x="2294934" y="1772640"/>
            <a:ext cx="3002040" cy="603360"/>
          </a:xfrm>
          <a:prstGeom prst="rect">
            <a:avLst/>
          </a:prstGeom>
          <a:ln>
            <a:noFill/>
          </a:ln>
        </p:spPr>
      </p:pic>
      <p:sp>
        <p:nvSpPr>
          <p:cNvPr id="686" name="CustomShape 9"/>
          <p:cNvSpPr/>
          <p:nvPr/>
        </p:nvSpPr>
        <p:spPr>
          <a:xfrm>
            <a:off x="1024920" y="1720800"/>
            <a:ext cx="73864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Turns out                                              is approximately equal to: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87" name="Picture 8"/>
          <p:cNvPicPr/>
          <p:nvPr/>
        </p:nvPicPr>
        <p:blipFill>
          <a:blip r:embed="rId8"/>
          <a:stretch/>
        </p:blipFill>
        <p:spPr>
          <a:xfrm>
            <a:off x="820800" y="2635920"/>
            <a:ext cx="4599000" cy="855360"/>
          </a:xfrm>
          <a:prstGeom prst="rect">
            <a:avLst/>
          </a:prstGeom>
          <a:ln>
            <a:noFill/>
          </a:ln>
        </p:spPr>
      </p:pic>
      <p:pic>
        <p:nvPicPr>
          <p:cNvPr id="688" name="Picture 9"/>
          <p:cNvPicPr/>
          <p:nvPr/>
        </p:nvPicPr>
        <p:blipFill>
          <a:blip r:embed="rId9"/>
          <a:stretch/>
        </p:blipFill>
        <p:spPr>
          <a:xfrm>
            <a:off x="561240" y="4702680"/>
            <a:ext cx="6050520" cy="83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359280" y="82440"/>
            <a:ext cx="8259840" cy="131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Using the same triangle network, from a sample of size 100 compute the expected number of features          , this time with the node and edge marginals.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690" name="Picture 26"/>
          <p:cNvPicPr/>
          <p:nvPr/>
        </p:nvPicPr>
        <p:blipFill>
          <a:blip r:embed="rId2"/>
          <a:stretch/>
        </p:blipFill>
        <p:spPr>
          <a:xfrm>
            <a:off x="3831840" y="805680"/>
            <a:ext cx="634320" cy="272520"/>
          </a:xfrm>
          <a:prstGeom prst="rect">
            <a:avLst/>
          </a:prstGeom>
          <a:ln>
            <a:noFill/>
          </a:ln>
        </p:spPr>
      </p:pic>
      <p:sp>
        <p:nvSpPr>
          <p:cNvPr id="691" name="CustomShape 2"/>
          <p:cNvSpPr/>
          <p:nvPr/>
        </p:nvSpPr>
        <p:spPr>
          <a:xfrm>
            <a:off x="79200" y="1627200"/>
            <a:ext cx="8987760" cy="4944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Cf. Input from slide 55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Gets your theta: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marginals: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infr.info &lt;- infer.exact(fit)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node.bels &lt;- infr.info$node.bel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edge.bels &lt;- infr.info$edge.bel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node components of the mean: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node.phi.means &lt;- array(0,fit$n.nodes)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for(j in 1:ncol(fit$node.par)) 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node.phi.means[i]  &lt;- node.phi.means[i]  + infr.info$node.bel[i,j] * (1 - fit$node.par[i,j,1]&lt;=0)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edge components of the mean: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edge.phi.means &lt;- array(0,fit$n.edges)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for(k in 1:fit$n.edges){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for(i in 1:nrow(fit$edge.par[[k]])){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for(j in 1:ncol(fit$edge.par[[k]])) 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  edge.phi.means[k] &lt;- edge.phi.means[k] + edge.bels[[k]][i,j] * (1 - fit$edge.par[[k]][i,j,1]&lt;=0)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c(node.phi.means, edge.phi.means)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  <p:sp>
        <p:nvSpPr>
          <p:cNvPr id="692" name="CustomShape 3"/>
          <p:cNvSpPr/>
          <p:nvPr/>
        </p:nvSpPr>
        <p:spPr>
          <a:xfrm>
            <a:off x="6417720" y="4145040"/>
            <a:ext cx="2175120" cy="43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"/>
          <p:cNvSpPr/>
          <p:nvPr/>
        </p:nvSpPr>
        <p:spPr>
          <a:xfrm>
            <a:off x="5939640" y="5633640"/>
            <a:ext cx="2666520" cy="43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94" name="Picture 48"/>
          <p:cNvPicPr/>
          <p:nvPr/>
        </p:nvPicPr>
        <p:blipFill>
          <a:blip r:embed="rId3"/>
          <a:stretch/>
        </p:blipFill>
        <p:spPr>
          <a:xfrm>
            <a:off x="6483960" y="4252680"/>
            <a:ext cx="2068560" cy="241200"/>
          </a:xfrm>
          <a:prstGeom prst="rect">
            <a:avLst/>
          </a:prstGeom>
          <a:ln>
            <a:noFill/>
          </a:ln>
        </p:spPr>
      </p:pic>
      <p:pic>
        <p:nvPicPr>
          <p:cNvPr id="695" name="Picture 49"/>
          <p:cNvPicPr/>
          <p:nvPr/>
        </p:nvPicPr>
        <p:blipFill>
          <a:blip r:embed="rId4"/>
          <a:stretch/>
        </p:blipFill>
        <p:spPr>
          <a:xfrm>
            <a:off x="6009480" y="5754960"/>
            <a:ext cx="2535120" cy="261000"/>
          </a:xfrm>
          <a:prstGeom prst="rect">
            <a:avLst/>
          </a:prstGeom>
          <a:ln>
            <a:noFill/>
          </a:ln>
        </p:spPr>
      </p:pic>
      <p:sp>
        <p:nvSpPr>
          <p:cNvPr id="696" name="Line 5"/>
          <p:cNvSpPr/>
          <p:nvPr/>
        </p:nvSpPr>
        <p:spPr>
          <a:xfrm>
            <a:off x="6336000" y="4091760"/>
            <a:ext cx="2250720" cy="360"/>
          </a:xfrm>
          <a:prstGeom prst="line">
            <a:avLst/>
          </a:prstGeom>
          <a:ln w="38160">
            <a:solidFill>
              <a:srgbClr val="0CFF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97" name="Line 6"/>
          <p:cNvSpPr/>
          <p:nvPr/>
        </p:nvSpPr>
        <p:spPr>
          <a:xfrm>
            <a:off x="5939280" y="5593680"/>
            <a:ext cx="2735280" cy="360"/>
          </a:xfrm>
          <a:prstGeom prst="line">
            <a:avLst/>
          </a:prstGeom>
          <a:ln w="38160">
            <a:solidFill>
              <a:srgbClr val="0CFF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icture 3"/>
          <p:cNvPicPr/>
          <p:nvPr/>
        </p:nvPicPr>
        <p:blipFill>
          <a:blip r:embed="rId2"/>
          <a:srcRect t="13016"/>
          <a:stretch/>
        </p:blipFill>
        <p:spPr>
          <a:xfrm>
            <a:off x="1613160" y="1693440"/>
            <a:ext cx="5231880" cy="1568520"/>
          </a:xfrm>
          <a:prstGeom prst="rect">
            <a:avLst/>
          </a:prstGeom>
          <a:ln>
            <a:noFill/>
          </a:ln>
        </p:spPr>
      </p:pic>
      <p:sp>
        <p:nvSpPr>
          <p:cNvPr id="699" name="CustomShape 1"/>
          <p:cNvSpPr/>
          <p:nvPr/>
        </p:nvSpPr>
        <p:spPr>
          <a:xfrm flipH="1" flipV="1">
            <a:off x="3688200" y="319464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00" name="CustomShape 2"/>
          <p:cNvSpPr/>
          <p:nvPr/>
        </p:nvSpPr>
        <p:spPr>
          <a:xfrm flipH="1" flipV="1">
            <a:off x="529200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01" name="Picture 6"/>
          <p:cNvPicPr/>
          <p:nvPr/>
        </p:nvPicPr>
        <p:blipFill>
          <a:blip r:embed="rId3"/>
          <a:stretch/>
        </p:blipFill>
        <p:spPr>
          <a:xfrm>
            <a:off x="5015520" y="3996360"/>
            <a:ext cx="582840" cy="305280"/>
          </a:xfrm>
          <a:prstGeom prst="rect">
            <a:avLst/>
          </a:prstGeom>
          <a:ln>
            <a:noFill/>
          </a:ln>
        </p:spPr>
      </p:pic>
      <p:pic>
        <p:nvPicPr>
          <p:cNvPr id="702" name="Picture 7"/>
          <p:cNvPicPr/>
          <p:nvPr/>
        </p:nvPicPr>
        <p:blipFill>
          <a:blip r:embed="rId4"/>
          <a:stretch/>
        </p:blipFill>
        <p:spPr>
          <a:xfrm>
            <a:off x="3412800" y="4019040"/>
            <a:ext cx="572040" cy="272160"/>
          </a:xfrm>
          <a:prstGeom prst="rect">
            <a:avLst/>
          </a:prstGeom>
          <a:ln>
            <a:noFill/>
          </a:ln>
        </p:spPr>
      </p:pic>
      <p:sp>
        <p:nvSpPr>
          <p:cNvPr id="703" name="CustomShape 3"/>
          <p:cNvSpPr/>
          <p:nvPr/>
        </p:nvSpPr>
        <p:spPr>
          <a:xfrm>
            <a:off x="1914840" y="4301640"/>
            <a:ext cx="3170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But this time, direct calculation from the marginals. Avoids enumerating all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!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665640" y="293040"/>
            <a:ext cx="7799760" cy="166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reason why it is worth bothering to know anything about:            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	is because it is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really advantageous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to be able to compute 	gradients of      analytically when finding the MLE: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05" name="Picture 5"/>
          <p:cNvPicPr/>
          <p:nvPr/>
        </p:nvPicPr>
        <p:blipFill>
          <a:blip r:embed="rId2"/>
          <a:stretch/>
        </p:blipFill>
        <p:spPr>
          <a:xfrm>
            <a:off x="3114797" y="1878420"/>
            <a:ext cx="202680" cy="236520"/>
          </a:xfrm>
          <a:prstGeom prst="rect">
            <a:avLst/>
          </a:prstGeom>
          <a:ln>
            <a:noFill/>
          </a:ln>
        </p:spPr>
      </p:pic>
      <p:sp>
        <p:nvSpPr>
          <p:cNvPr id="706" name="CustomShape 2"/>
          <p:cNvSpPr/>
          <p:nvPr/>
        </p:nvSpPr>
        <p:spPr>
          <a:xfrm>
            <a:off x="665640" y="3091680"/>
            <a:ext cx="7799760" cy="73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gradient of this log likelihood turns out to be: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07" name="CustomShape 3"/>
          <p:cNvSpPr/>
          <p:nvPr/>
        </p:nvSpPr>
        <p:spPr>
          <a:xfrm>
            <a:off x="527040" y="4699080"/>
            <a:ext cx="7799760" cy="153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Since at the max:              , iteratively working towards the maximum of the log likelihood should eventually give a parameter estimate         which satisfies: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08" name="Picture 11"/>
          <p:cNvPicPr/>
          <p:nvPr/>
        </p:nvPicPr>
        <p:blipFill>
          <a:blip r:embed="rId3"/>
          <a:stretch/>
        </p:blipFill>
        <p:spPr>
          <a:xfrm>
            <a:off x="2844360" y="4633200"/>
            <a:ext cx="713520" cy="485640"/>
          </a:xfrm>
          <a:prstGeom prst="rect">
            <a:avLst/>
          </a:prstGeom>
          <a:ln>
            <a:noFill/>
          </a:ln>
        </p:spPr>
      </p:pic>
      <p:pic>
        <p:nvPicPr>
          <p:cNvPr id="709" name="Picture 12"/>
          <p:cNvPicPr/>
          <p:nvPr/>
        </p:nvPicPr>
        <p:blipFill>
          <a:blip r:embed="rId4"/>
          <a:stretch/>
        </p:blipFill>
        <p:spPr>
          <a:xfrm>
            <a:off x="3004200" y="5757480"/>
            <a:ext cx="2713320" cy="536040"/>
          </a:xfrm>
          <a:prstGeom prst="rect">
            <a:avLst/>
          </a:prstGeom>
          <a:ln>
            <a:noFill/>
          </a:ln>
        </p:spPr>
      </p:pic>
      <p:pic>
        <p:nvPicPr>
          <p:cNvPr id="710" name="Picture 13"/>
          <p:cNvPicPr/>
          <p:nvPr/>
        </p:nvPicPr>
        <p:blipFill>
          <a:blip r:embed="rId5"/>
          <a:stretch/>
        </p:blipFill>
        <p:spPr>
          <a:xfrm>
            <a:off x="7619760" y="5081040"/>
            <a:ext cx="126720" cy="234000"/>
          </a:xfrm>
          <a:prstGeom prst="rect">
            <a:avLst/>
          </a:prstGeom>
          <a:ln>
            <a:noFill/>
          </a:ln>
        </p:spPr>
      </p:pic>
      <p:pic>
        <p:nvPicPr>
          <p:cNvPr id="711" name="Picture 14"/>
          <p:cNvPicPr/>
          <p:nvPr/>
        </p:nvPicPr>
        <p:blipFill>
          <a:blip r:embed="rId6"/>
          <a:stretch/>
        </p:blipFill>
        <p:spPr>
          <a:xfrm>
            <a:off x="2209320" y="822240"/>
            <a:ext cx="4655880" cy="475560"/>
          </a:xfrm>
          <a:prstGeom prst="rect">
            <a:avLst/>
          </a:prstGeom>
          <a:ln>
            <a:noFill/>
          </a:ln>
        </p:spPr>
      </p:pic>
      <p:pic>
        <p:nvPicPr>
          <p:cNvPr id="712" name="Picture 4"/>
          <p:cNvPicPr/>
          <p:nvPr/>
        </p:nvPicPr>
        <p:blipFill>
          <a:blip r:embed="rId7"/>
          <a:stretch/>
        </p:blipFill>
        <p:spPr>
          <a:xfrm>
            <a:off x="3220200" y="2506680"/>
            <a:ext cx="2229480" cy="491760"/>
          </a:xfrm>
          <a:prstGeom prst="rect">
            <a:avLst/>
          </a:prstGeom>
          <a:ln>
            <a:noFill/>
          </a:ln>
        </p:spPr>
      </p:pic>
      <p:pic>
        <p:nvPicPr>
          <p:cNvPr id="713" name="Picture 7"/>
          <p:cNvPicPr/>
          <p:nvPr/>
        </p:nvPicPr>
        <p:blipFill>
          <a:blip r:embed="rId8"/>
          <a:stretch/>
        </p:blipFill>
        <p:spPr>
          <a:xfrm>
            <a:off x="2369520" y="3691080"/>
            <a:ext cx="3926520" cy="74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the logarithms of the potentials: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4"/>
          <p:cNvPicPr/>
          <p:nvPr/>
        </p:nvPicPr>
        <p:blipFill>
          <a:blip r:embed="rId2"/>
          <a:stretch/>
        </p:blipFill>
        <p:spPr>
          <a:xfrm>
            <a:off x="2207520" y="1872720"/>
            <a:ext cx="4797360" cy="39096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Making an analogy with physics, log potentials are like energies associated with particles in a many-body system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Energies of the particle at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to be in it’s various possible states.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the Ising model of a magnet, the particle is an electron and it’s possible states are +1 (“spin up”) and -1 (“spin down”) so: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11" name="Picture 5"/>
          <p:cNvPicPr/>
          <p:nvPr/>
        </p:nvPicPr>
        <p:blipFill>
          <a:blip r:embed="rId3"/>
          <a:stretch/>
        </p:blipFill>
        <p:spPr>
          <a:xfrm>
            <a:off x="1536480" y="5375880"/>
            <a:ext cx="6170400" cy="273960"/>
          </a:xfrm>
          <a:prstGeom prst="rect">
            <a:avLst/>
          </a:prstGeom>
          <a:ln>
            <a:noFill/>
          </a:ln>
        </p:spPr>
      </p:pic>
      <p:pic>
        <p:nvPicPr>
          <p:cNvPr id="212" name="Picture 6"/>
          <p:cNvPicPr/>
          <p:nvPr/>
        </p:nvPicPr>
        <p:blipFill>
          <a:blip r:embed="rId4"/>
          <a:stretch/>
        </p:blipFill>
        <p:spPr>
          <a:xfrm>
            <a:off x="1549080" y="5963760"/>
            <a:ext cx="6377400" cy="26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1"/>
          <p:cNvSpPr/>
          <p:nvPr/>
        </p:nvSpPr>
        <p:spPr>
          <a:xfrm>
            <a:off x="328680" y="333360"/>
            <a:ext cx="7799760" cy="470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Example: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Given a sample from the Koller-Friedman “Misconception” MRF: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Find an optimal set of parameters     . Use the “more flexible” parameterization.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To do this, write a function(s) to compute the gradient of the negative log likelihood: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b. Use your gradient function with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optim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(see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train.mrf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in 	CRF for clues) to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minimize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negative log likelihood: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15" name="Picture 5"/>
          <p:cNvPicPr/>
          <p:nvPr/>
        </p:nvPicPr>
        <p:blipFill>
          <a:blip r:embed="rId2"/>
          <a:stretch/>
        </p:blipFill>
        <p:spPr>
          <a:xfrm>
            <a:off x="4686120" y="1137600"/>
            <a:ext cx="126720" cy="234000"/>
          </a:xfrm>
          <a:prstGeom prst="rect">
            <a:avLst/>
          </a:prstGeom>
          <a:ln>
            <a:noFill/>
          </a:ln>
        </p:spPr>
      </p:pic>
      <p:pic>
        <p:nvPicPr>
          <p:cNvPr id="716" name="Picture 12"/>
          <p:cNvPicPr/>
          <p:nvPr/>
        </p:nvPicPr>
        <p:blipFill>
          <a:blip r:embed="rId3"/>
          <a:stretch/>
        </p:blipFill>
        <p:spPr>
          <a:xfrm>
            <a:off x="3690720" y="5180040"/>
            <a:ext cx="1122480" cy="321480"/>
          </a:xfrm>
          <a:prstGeom prst="rect">
            <a:avLst/>
          </a:prstGeom>
          <a:ln>
            <a:noFill/>
          </a:ln>
        </p:spPr>
      </p:pic>
      <p:pic>
        <p:nvPicPr>
          <p:cNvPr id="717" name="Picture 13"/>
          <p:cNvPicPr/>
          <p:nvPr/>
        </p:nvPicPr>
        <p:blipFill>
          <a:blip r:embed="rId4"/>
          <a:stretch/>
        </p:blipFill>
        <p:spPr>
          <a:xfrm>
            <a:off x="2486520" y="2877480"/>
            <a:ext cx="4139280" cy="653400"/>
          </a:xfrm>
          <a:prstGeom prst="rect">
            <a:avLst/>
          </a:prstGeom>
          <a:ln>
            <a:noFill/>
          </a:ln>
        </p:spPr>
      </p:pic>
      <p:pic>
        <p:nvPicPr>
          <p:cNvPr id="718" name="Picture 14"/>
          <p:cNvPicPr/>
          <p:nvPr/>
        </p:nvPicPr>
        <p:blipFill>
          <a:blip r:embed="rId5"/>
          <a:stretch/>
        </p:blipFill>
        <p:spPr>
          <a:xfrm>
            <a:off x="3435480" y="3736080"/>
            <a:ext cx="2014200" cy="37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423000" y="172080"/>
            <a:ext cx="8320320" cy="6478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Put together the </a:t>
            </a: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Koller-Freidman "Misconception"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MRF model and get a sample from it: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 + B:C + C:D + D:A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pots in original Misconception example are all 1 so no need to initialize them.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pots in the Misconception example: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PsiAB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c(30, 5),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PsiBC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PsiCD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PsiDA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edge order!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known.model$edge.pot[[2]] &lt;- PsiDA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known.model$edge.pot[[3]] &lt;- PsiBC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known.model$edge.pot[[4]] &lt;- PsiCD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720" name="Picture 4"/>
          <p:cNvPicPr/>
          <p:nvPr/>
        </p:nvPicPr>
        <p:blipFill>
          <a:blip r:embed="rId2"/>
          <a:srcRect t="4826"/>
          <a:stretch/>
        </p:blipFill>
        <p:spPr>
          <a:xfrm>
            <a:off x="4563720" y="3017520"/>
            <a:ext cx="3518280" cy="353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396720" y="330840"/>
            <a:ext cx="8320320" cy="59310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num.samps &lt;- 50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Let's go bananas and use the more flexible parameterization for the model we'll fit.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Also we will assume the node parameters are not all 0. This will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require 1 param per node (4 node params) and 2 params per edge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(2*4 = 8 edge params) for a total of 12 parameters.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Initialize the fit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make.par(fit, 12)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Fill the parameter index matrices with the standard parameterization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Standard parameterization, one param per node: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the more flexible edge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fit$edges # Check edge order first!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fit$edge.par[[1]][1,1,1]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fit$edge.par[[2]][1,1,1]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fit$edge.par[[2]][2,2,1]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fit$edge.par[[3]][1,1,1]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fit$edge.par[[3]][2,2,1]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fit$edge.par[[4]][1,1,1]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fit$edge.par[[4]][2,2,1]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328680" y="584640"/>
            <a:ext cx="7799760" cy="92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do this more complicated computational job in a few pieces. For the gradient: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23" name="Picture 1"/>
          <p:cNvPicPr/>
          <p:nvPr/>
        </p:nvPicPr>
        <p:blipFill>
          <a:blip r:embed="rId2"/>
          <a:stretch/>
        </p:blipFill>
        <p:spPr>
          <a:xfrm>
            <a:off x="2391480" y="1508040"/>
            <a:ext cx="2767320" cy="358920"/>
          </a:xfrm>
          <a:prstGeom prst="rect">
            <a:avLst/>
          </a:prstGeom>
          <a:ln>
            <a:noFill/>
          </a:ln>
        </p:spPr>
      </p:pic>
      <p:sp>
        <p:nvSpPr>
          <p:cNvPr id="724" name="CustomShape 2"/>
          <p:cNvSpPr/>
          <p:nvPr/>
        </p:nvSpPr>
        <p:spPr>
          <a:xfrm flipV="1">
            <a:off x="3558240" y="1866960"/>
            <a:ext cx="409680" cy="56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5" name="CustomShape 3"/>
          <p:cNvSpPr/>
          <p:nvPr/>
        </p:nvSpPr>
        <p:spPr>
          <a:xfrm flipH="1" flipV="1">
            <a:off x="5132520" y="1900080"/>
            <a:ext cx="409680" cy="56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6" name="CustomShape 4"/>
          <p:cNvSpPr/>
          <p:nvPr/>
        </p:nvSpPr>
        <p:spPr>
          <a:xfrm>
            <a:off x="4773240" y="2364840"/>
            <a:ext cx="4033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We can get the sufficient statistics already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886320" y="2364120"/>
            <a:ext cx="33069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Lets first focus on writing a better function to compute the expected number of features (for our first shot on this cf. slide 59)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264600" y="119160"/>
            <a:ext cx="8518680" cy="662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Package up computation of expected number of features: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feature.means &lt;-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function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(crf, inference.func = infer.exact)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Compute \text{E}_{\hat{\theta}_i}[{\phi_i}] with marginals at an est. of theta.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Use "inference" to avoid computing X and Z directly.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inference.info &lt;- inference.func(crf)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node parameter index matrix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nodeMap    &lt;- as.numeric(crf$node.par[,,])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edge parameter index matries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edgeMap    &lt;- unlist(crf$edge.par)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num.params &lt;- crf$n.par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node marginals matrix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nodeBel    &lt;- as.numeric(inference.info$node.bel)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edge marginals matrices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edgeBel    &lt;- unlist(inference.info$edge.bel)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param.phi.means &lt;- numeric(num.params)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for(i in 1:num.params)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if(i %in% nodeMap)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param.idxs &lt;- which(nodeMap == i)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indices for parameter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param.phi.means[i] &lt;- sum(nodeBel[param.idxs])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if(i %in% edgeMap)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param.idxs &lt;- which(edgeMap == i)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indices for parameter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param.phi.means[i] &lt;- sum(edgeBel[param.idxs])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return(param.phi.means)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29" name="Picture 4"/>
          <p:cNvPicPr/>
          <p:nvPr/>
        </p:nvPicPr>
        <p:blipFill>
          <a:blip r:embed="rId2"/>
          <a:stretch/>
        </p:blipFill>
        <p:spPr>
          <a:xfrm>
            <a:off x="6735600" y="1347840"/>
            <a:ext cx="1625400" cy="10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328680" y="584640"/>
            <a:ext cx="7799760" cy="92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Next put the pieces together for the gradient: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31" name="Picture 1"/>
          <p:cNvPicPr/>
          <p:nvPr/>
        </p:nvPicPr>
        <p:blipFill>
          <a:blip r:embed="rId2"/>
          <a:stretch/>
        </p:blipFill>
        <p:spPr>
          <a:xfrm>
            <a:off x="5949720" y="664200"/>
            <a:ext cx="2767320" cy="358920"/>
          </a:xfrm>
          <a:prstGeom prst="rect">
            <a:avLst/>
          </a:prstGeom>
          <a:ln>
            <a:noFill/>
          </a:ln>
        </p:spPr>
      </p:pic>
      <p:sp>
        <p:nvSpPr>
          <p:cNvPr id="732" name="CustomShape 2"/>
          <p:cNvSpPr/>
          <p:nvPr/>
        </p:nvSpPr>
        <p:spPr>
          <a:xfrm>
            <a:off x="542520" y="1698480"/>
            <a:ext cx="8029080" cy="28281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Package up computation of gradient for the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grad.negloglik &lt;- </a:t>
            </a: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function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(crf, nInstances, suffStat, inference.func = infer.exact)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term of the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num.features.est &lt;- nInstances * feature.means(crf, inference.func)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Second term of the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emp.num.features &lt;- suffStat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grd &lt;- num.features.est - emp.num.features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return(grd)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328680" y="42480"/>
            <a:ext cx="7799760" cy="112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optim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function to take as input: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34" name="CustomShape 2"/>
          <p:cNvSpPr/>
          <p:nvPr/>
        </p:nvSpPr>
        <p:spPr>
          <a:xfrm>
            <a:off x="542520" y="1208880"/>
            <a:ext cx="8029080" cy="543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Package up computation of nll and gradient: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negloglik &lt;- function(w, crf, samples, infer.method = infer.exact)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Make potentials with the parameter vector passed in.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Store in crf object for use with infer.method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They are needed to get the Z corresponding to w passed in!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mpots        &lt;- make.pots(w, crf, rescaleQ = F, replaceQ = T)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 CRFutil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logZ: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infer.info &lt;- infer.method(crf)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logZZ      &lt;- infer.info$logZ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neg log likelihood: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nInstances &lt;- nrow(samples)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suffStat   &lt;- crf$par.stat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nllk       &lt;- -w %*% suffStat + nInstances * infer.info$logZ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gradient of neg log likelihood, just like in mrf.XXXX.nll() of CRF: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grad &lt;- grad.negloglik(crf, nInstances, suffStat, infer.method)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needed for optim. Store in crf object: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crf$par      &lt;- w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crf$nll      &lt;- nllk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crf$gradient &lt;- grad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return(nllk)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735" name="CustomShape 3"/>
          <p:cNvSpPr/>
          <p:nvPr/>
        </p:nvSpPr>
        <p:spPr>
          <a:xfrm>
            <a:off x="4391640" y="3545640"/>
            <a:ext cx="3445560" cy="403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36" name="Picture 4"/>
          <p:cNvPicPr/>
          <p:nvPr/>
        </p:nvPicPr>
        <p:blipFill>
          <a:blip r:embed="rId2"/>
          <a:stretch/>
        </p:blipFill>
        <p:spPr>
          <a:xfrm>
            <a:off x="4512240" y="3599280"/>
            <a:ext cx="3186360" cy="310320"/>
          </a:xfrm>
          <a:prstGeom prst="rect">
            <a:avLst/>
          </a:prstGeom>
          <a:ln>
            <a:noFill/>
          </a:ln>
        </p:spPr>
      </p:pic>
      <p:sp>
        <p:nvSpPr>
          <p:cNvPr id="737" name="CustomShape 4"/>
          <p:cNvSpPr/>
          <p:nvPr/>
        </p:nvSpPr>
        <p:spPr>
          <a:xfrm flipH="1">
            <a:off x="4709160" y="3909960"/>
            <a:ext cx="912240" cy="28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540000" y="135000"/>
            <a:ext cx="7799760" cy="57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OK! Now we’re ready to compute: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39" name="CustomShape 2"/>
          <p:cNvSpPr/>
          <p:nvPr/>
        </p:nvSpPr>
        <p:spPr>
          <a:xfrm>
            <a:off x="264600" y="73260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First compute the sufficient stats needed by the likelihood and its’ grad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fit$par.stat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mrf.stat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(com,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Auxiliary, gradient convenience function. Follows </a:t>
            </a:r>
            <a:r>
              <a:rPr lang="en-US" sz="1300" b="0" strike="noStrike" spc="-1" dirty="0" err="1">
                <a:solidFill>
                  <a:srgbClr val="FFFF00"/>
                </a:solidFill>
                <a:latin typeface="Courier New"/>
              </a:rPr>
              <a:t>train.mrf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in CRF: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gradient &lt;- function(par,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...) {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crf$gradient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}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Lets use loopy-belief (</a:t>
            </a:r>
            <a:r>
              <a:rPr lang="en-US" sz="1300" b="0" strike="noStrike" spc="-1" dirty="0" err="1">
                <a:solidFill>
                  <a:srgbClr val="FFB300"/>
                </a:solidFill>
                <a:latin typeface="Courier New"/>
              </a:rPr>
              <a:t>lbp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) to compute any needed inference quantities (Z and Bels)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I had to </a:t>
            </a:r>
            <a:r>
              <a:rPr lang="en-US" sz="1300" b="0" u="sng" strike="noStrike" spc="-1" dirty="0">
                <a:solidFill>
                  <a:srgbClr val="FF0000"/>
                </a:solidFill>
                <a:uFillTx/>
                <a:latin typeface="Courier New"/>
              </a:rPr>
              <a:t>run</a:t>
            </a:r>
            <a:r>
              <a:rPr lang="en-US" sz="1300" b="0" u="sng" strike="noStrike" spc="-1" dirty="0">
                <a:solidFill>
                  <a:srgbClr val="FFFF00"/>
                </a:solidFill>
                <a:uFillTx/>
                <a:latin typeface="Courier New"/>
              </a:rPr>
              <a:t> </a:t>
            </a:r>
            <a:r>
              <a:rPr lang="en-US" sz="1300" b="0" u="sng" strike="noStrike" spc="-1" dirty="0" err="1">
                <a:solidFill>
                  <a:srgbClr val="FF0000"/>
                </a:solidFill>
                <a:uFillTx/>
                <a:latin typeface="Courier New"/>
              </a:rPr>
              <a:t>optim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 3-times to reach convergence with LBP: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infr.meth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B300"/>
                </a:solidFill>
                <a:latin typeface="Courier New"/>
              </a:rPr>
              <a:t>infer.lbp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inference method needed for Z and marginals calcs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opt.info  &lt;- stats::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optim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par          =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fit$par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theta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fn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 = </a:t>
            </a:r>
            <a:r>
              <a:rPr lang="en-US" sz="1300" b="0" strike="noStrike" spc="-1" dirty="0" err="1">
                <a:solidFill>
                  <a:srgbClr val="FFB300"/>
                </a:solidFill>
                <a:latin typeface="Courier New"/>
              </a:rPr>
              <a:t>negloglik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gr           = gradient,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grad of obj </a:t>
            </a:r>
            <a:r>
              <a:rPr lang="en-US" sz="1300" b="0" strike="noStrike" spc="-1" dirty="0" err="1">
                <a:solidFill>
                  <a:srgbClr val="FFFF00"/>
                </a:solidFill>
                <a:latin typeface="Courier New"/>
              </a:rPr>
              <a:t>func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        = fit, 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passed to </a:t>
            </a:r>
            <a:r>
              <a:rPr lang="en-US" sz="1300" b="0" strike="noStrike" spc="-1" dirty="0" err="1">
                <a:solidFill>
                  <a:srgbClr val="FFFF00"/>
                </a:solidFill>
                <a:latin typeface="Courier New"/>
              </a:rPr>
              <a:t>fn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/gr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samples      =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passed to </a:t>
            </a:r>
            <a:r>
              <a:rPr lang="en-US" sz="1300" b="0" strike="noStrike" spc="-1" dirty="0" err="1">
                <a:solidFill>
                  <a:srgbClr val="FFFF00"/>
                </a:solidFill>
                <a:latin typeface="Courier New"/>
              </a:rPr>
              <a:t>fn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/gr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infer.method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=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infr.meth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passed to </a:t>
            </a:r>
            <a:r>
              <a:rPr lang="en-US" sz="1300" b="0" strike="noStrike" spc="-1" dirty="0" err="1">
                <a:solidFill>
                  <a:srgbClr val="FFFF00"/>
                </a:solidFill>
                <a:latin typeface="Courier New"/>
              </a:rPr>
              <a:t>fn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/gr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update.crfQ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= TRUE,          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passed to </a:t>
            </a:r>
            <a:r>
              <a:rPr lang="en-US" sz="1300" b="0" strike="noStrike" spc="-1" dirty="0" err="1">
                <a:solidFill>
                  <a:srgbClr val="FFFF00"/>
                </a:solidFill>
                <a:latin typeface="Courier New"/>
              </a:rPr>
              <a:t>fn</a:t>
            </a: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/gr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fit$gradient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fit$nll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00"/>
                </a:solidFill>
                <a:latin typeface="Courier New"/>
              </a:rPr>
              <a:t># Examine the gradient terms at the minimum in more detail: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N.E.hat.theta.phi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num.samps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*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feature.means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(fit,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infr.meth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s          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fit$par.stat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grad              &lt;- 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E.hat.theta.phi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 - s</a:t>
            </a:r>
            <a:endParaRPr lang="en-US" sz="13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cbind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r>
              <a:rPr lang="en-US" sz="1300" b="0" strike="noStrike" spc="-1" dirty="0" err="1">
                <a:solidFill>
                  <a:srgbClr val="FFFFFF"/>
                </a:solidFill>
                <a:latin typeface="Courier New"/>
              </a:rPr>
              <a:t>N.E.hat.theta.phi</a:t>
            </a:r>
            <a:r>
              <a:rPr lang="en-US" sz="1300" b="0" strike="noStrike" spc="-1" dirty="0">
                <a:solidFill>
                  <a:srgbClr val="FFFFFF"/>
                </a:solidFill>
                <a:latin typeface="Courier New"/>
              </a:rPr>
              <a:t>, s, grad)</a:t>
            </a:r>
            <a:endParaRPr lang="en-US" sz="1300" b="0" strike="noStrike" spc="-1" dirty="0">
              <a:latin typeface="Arial"/>
            </a:endParaRPr>
          </a:p>
        </p:txBody>
      </p:sp>
      <p:pic>
        <p:nvPicPr>
          <p:cNvPr id="740" name="Picture 1"/>
          <p:cNvPicPr/>
          <p:nvPr/>
        </p:nvPicPr>
        <p:blipFill>
          <a:blip r:embed="rId2"/>
          <a:stretch/>
        </p:blipFill>
        <p:spPr>
          <a:xfrm>
            <a:off x="4717800" y="195120"/>
            <a:ext cx="2173680" cy="43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Picture 4"/>
          <p:cNvPicPr/>
          <p:nvPr/>
        </p:nvPicPr>
        <p:blipFill>
          <a:blip r:embed="rId2"/>
          <a:stretch/>
        </p:blipFill>
        <p:spPr>
          <a:xfrm>
            <a:off x="2057400" y="1333440"/>
            <a:ext cx="5016240" cy="41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370440" y="150480"/>
            <a:ext cx="8637840" cy="147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Optimized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fit$node.pot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fit$edge.pot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Optimized marginals: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lbp.margials.info &lt;- infer.lbp(fit)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lbp.margials.info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43" name="Picture 3"/>
          <p:cNvPicPr/>
          <p:nvPr/>
        </p:nvPicPr>
        <p:blipFill>
          <a:blip r:embed="rId2"/>
          <a:stretch/>
        </p:blipFill>
        <p:spPr>
          <a:xfrm>
            <a:off x="3384000" y="1800360"/>
            <a:ext cx="2039040" cy="494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Making an analogy with physics, log potentials are like energies associated with particles in a many-body system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Energies between particles at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26944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the Ising model: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16" name="Picture 3"/>
          <p:cNvPicPr/>
          <p:nvPr/>
        </p:nvPicPr>
        <p:blipFill>
          <a:blip r:embed="rId2"/>
          <a:stretch/>
        </p:blipFill>
        <p:spPr>
          <a:xfrm>
            <a:off x="324000" y="2951640"/>
            <a:ext cx="8604360" cy="22032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tretch/>
        </p:blipFill>
        <p:spPr>
          <a:xfrm>
            <a:off x="311040" y="3378960"/>
            <a:ext cx="8604000" cy="22212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/>
        </p:blipFill>
        <p:spPr>
          <a:xfrm>
            <a:off x="333720" y="3826800"/>
            <a:ext cx="8604000" cy="22212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/>
        </p:blipFill>
        <p:spPr>
          <a:xfrm>
            <a:off x="320760" y="4266720"/>
            <a:ext cx="8604000" cy="213840"/>
          </a:xfrm>
          <a:prstGeom prst="rect">
            <a:avLst/>
          </a:prstGeom>
          <a:ln>
            <a:noFill/>
          </a:ln>
        </p:spPr>
      </p:pic>
      <p:sp>
        <p:nvSpPr>
          <p:cNvPr id="220" name="CustomShape 4"/>
          <p:cNvSpPr/>
          <p:nvPr/>
        </p:nvSpPr>
        <p:spPr>
          <a:xfrm>
            <a:off x="601560" y="4924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these reasons we’ll refer to log potentials as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200" b="1" i="1" strike="noStrike" spc="-1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1" name="Picture 16"/>
          <p:cNvPicPr/>
          <p:nvPr/>
        </p:nvPicPr>
        <p:blipFill>
          <a:blip r:embed="rId6"/>
          <a:stretch/>
        </p:blipFill>
        <p:spPr>
          <a:xfrm>
            <a:off x="2470680" y="6356160"/>
            <a:ext cx="3802680" cy="323280"/>
          </a:xfrm>
          <a:prstGeom prst="rect">
            <a:avLst/>
          </a:prstGeom>
          <a:ln>
            <a:noFill/>
          </a:ln>
        </p:spPr>
      </p:pic>
      <p:pic>
        <p:nvPicPr>
          <p:cNvPr id="222" name="Picture 17"/>
          <p:cNvPicPr/>
          <p:nvPr/>
        </p:nvPicPr>
        <p:blipFill>
          <a:blip r:embed="rId7"/>
          <a:stretch/>
        </p:blipFill>
        <p:spPr>
          <a:xfrm>
            <a:off x="2861280" y="5796000"/>
            <a:ext cx="3283560" cy="29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3"/>
          <p:cNvPicPr/>
          <p:nvPr/>
        </p:nvPicPr>
        <p:blipFill>
          <a:blip r:embed="rId2"/>
          <a:stretch/>
        </p:blipFill>
        <p:spPr>
          <a:xfrm>
            <a:off x="1518120" y="290880"/>
            <a:ext cx="2421720" cy="6177960"/>
          </a:xfrm>
          <a:prstGeom prst="rect">
            <a:avLst/>
          </a:prstGeom>
          <a:ln>
            <a:noFill/>
          </a:ln>
        </p:spPr>
      </p:pic>
      <p:sp>
        <p:nvSpPr>
          <p:cNvPr id="745" name="CustomShape 1"/>
          <p:cNvSpPr/>
          <p:nvPr/>
        </p:nvSpPr>
        <p:spPr>
          <a:xfrm>
            <a:off x="1403280" y="6488640"/>
            <a:ext cx="2758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Model inferences from LBP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46" name="Picture 5"/>
          <p:cNvPicPr/>
          <p:nvPr/>
        </p:nvPicPr>
        <p:blipFill>
          <a:blip r:embed="rId3"/>
          <a:stretch/>
        </p:blipFill>
        <p:spPr>
          <a:xfrm>
            <a:off x="5593320" y="310680"/>
            <a:ext cx="2356200" cy="6164640"/>
          </a:xfrm>
          <a:prstGeom prst="rect">
            <a:avLst/>
          </a:prstGeom>
          <a:ln>
            <a:noFill/>
          </a:ln>
        </p:spPr>
      </p:pic>
      <p:sp>
        <p:nvSpPr>
          <p:cNvPr id="747" name="CustomShape 2"/>
          <p:cNvSpPr/>
          <p:nvPr/>
        </p:nvSpPr>
        <p:spPr>
          <a:xfrm>
            <a:off x="4908240" y="6475320"/>
            <a:ext cx="378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Exact model inferences for comparison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AEA5C-43A5-4C35-A2B9-40E1FACC0DD4}"/>
              </a:ext>
            </a:extLst>
          </p:cNvPr>
          <p:cNvSpPr txBox="1"/>
          <p:nvPr/>
        </p:nvSpPr>
        <p:spPr>
          <a:xfrm>
            <a:off x="1488265" y="1992761"/>
            <a:ext cx="5841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Maximum Pseudolikelihood </a:t>
            </a:r>
          </a:p>
          <a:p>
            <a:pPr algn="ctr"/>
            <a:r>
              <a:rPr lang="en-US" sz="2800" dirty="0"/>
              <a:t>Approximation for MRF Parameters</a:t>
            </a:r>
          </a:p>
        </p:txBody>
      </p:sp>
    </p:spTree>
    <p:extLst>
      <p:ext uri="{BB962C8B-B14F-4D97-AF65-F5344CB8AC3E}">
        <p14:creationId xmlns:p14="http://schemas.microsoft.com/office/powerpoint/2010/main" val="2809952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665640" y="1245600"/>
            <a:ext cx="7799760" cy="12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50" name="CustomShape 2"/>
          <p:cNvSpPr/>
          <p:nvPr/>
        </p:nvSpPr>
        <p:spPr>
          <a:xfrm>
            <a:off x="1343880" y="2283480"/>
            <a:ext cx="71215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probability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given the realized states of the other nodes is: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51" name="Picture 5"/>
          <p:cNvPicPr/>
          <p:nvPr/>
        </p:nvPicPr>
        <p:blipFill>
          <a:blip r:embed="rId3"/>
          <a:stretch/>
        </p:blipFill>
        <p:spPr>
          <a:xfrm>
            <a:off x="1101240" y="3180960"/>
            <a:ext cx="6821640" cy="340200"/>
          </a:xfrm>
          <a:prstGeom prst="rect">
            <a:avLst/>
          </a:prstGeom>
          <a:ln>
            <a:noFill/>
          </a:ln>
        </p:spPr>
      </p:pic>
      <p:sp>
        <p:nvSpPr>
          <p:cNvPr id="752" name="CustomShape 3"/>
          <p:cNvSpPr/>
          <p:nvPr/>
        </p:nvSpPr>
        <p:spPr>
          <a:xfrm>
            <a:off x="1342440" y="3674160"/>
            <a:ext cx="7121520" cy="7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That is, this is the probability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conditioned on the state of all the other nodes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53" name="CustomShape 4"/>
          <p:cNvSpPr/>
          <p:nvPr/>
        </p:nvSpPr>
        <p:spPr>
          <a:xfrm>
            <a:off x="1956600" y="302400"/>
            <a:ext cx="4813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</a:rPr>
              <a:t>(Log) Pseudo-Likelihood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665640" y="3957840"/>
            <a:ext cx="7799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normalization constant for this conditional is not a nightmare to evaluate: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1219680" y="5774040"/>
            <a:ext cx="5709600" cy="5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-like models, this is just two terms: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756" name="Picture 5"/>
          <p:cNvPicPr/>
          <p:nvPr/>
        </p:nvPicPr>
        <p:blipFill>
          <a:blip r:embed="rId3"/>
          <a:stretch/>
        </p:blipFill>
        <p:spPr>
          <a:xfrm>
            <a:off x="2208240" y="4792680"/>
            <a:ext cx="3852000" cy="876240"/>
          </a:xfrm>
          <a:prstGeom prst="rect">
            <a:avLst/>
          </a:prstGeom>
          <a:ln>
            <a:noFill/>
          </a:ln>
        </p:spPr>
      </p:pic>
      <p:pic>
        <p:nvPicPr>
          <p:cNvPr id="757" name="Picture 1"/>
          <p:cNvPicPr/>
          <p:nvPr/>
        </p:nvPicPr>
        <p:blipFill>
          <a:blip r:embed="rId4"/>
          <a:stretch/>
        </p:blipFill>
        <p:spPr>
          <a:xfrm>
            <a:off x="952560" y="6418800"/>
            <a:ext cx="7148160" cy="425520"/>
          </a:xfrm>
          <a:prstGeom prst="rect">
            <a:avLst/>
          </a:prstGeom>
          <a:ln>
            <a:noFill/>
          </a:ln>
        </p:spPr>
      </p:pic>
      <p:pic>
        <p:nvPicPr>
          <p:cNvPr id="758" name="Picture 6"/>
          <p:cNvPicPr/>
          <p:nvPr/>
        </p:nvPicPr>
        <p:blipFill>
          <a:blip r:embed="rId5"/>
          <a:stretch/>
        </p:blipFill>
        <p:spPr>
          <a:xfrm>
            <a:off x="1832400" y="820800"/>
            <a:ext cx="5584320" cy="366840"/>
          </a:xfrm>
          <a:prstGeom prst="rect">
            <a:avLst/>
          </a:prstGeom>
          <a:ln>
            <a:noFill/>
          </a:ln>
        </p:spPr>
      </p:pic>
      <p:sp>
        <p:nvSpPr>
          <p:cNvPr id="759" name="CustomShape 3"/>
          <p:cNvSpPr/>
          <p:nvPr/>
        </p:nvSpPr>
        <p:spPr>
          <a:xfrm>
            <a:off x="663840" y="214560"/>
            <a:ext cx="779976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Within the MRF model this conditional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60" name="Picture 9"/>
          <p:cNvPicPr/>
          <p:nvPr/>
        </p:nvPicPr>
        <p:blipFill>
          <a:blip r:embed="rId6"/>
          <a:stretch/>
        </p:blipFill>
        <p:spPr>
          <a:xfrm>
            <a:off x="1947960" y="1455840"/>
            <a:ext cx="6811920" cy="348480"/>
          </a:xfrm>
          <a:prstGeom prst="rect">
            <a:avLst/>
          </a:prstGeom>
          <a:ln>
            <a:noFill/>
          </a:ln>
        </p:spPr>
      </p:pic>
      <p:sp>
        <p:nvSpPr>
          <p:cNvPr id="761" name="CustomShape 4"/>
          <p:cNvSpPr/>
          <p:nvPr/>
        </p:nvSpPr>
        <p:spPr>
          <a:xfrm>
            <a:off x="663840" y="1357560"/>
            <a:ext cx="142488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62" name="CustomShape 5"/>
          <p:cNvSpPr/>
          <p:nvPr/>
        </p:nvSpPr>
        <p:spPr>
          <a:xfrm>
            <a:off x="1022760" y="2725200"/>
            <a:ext cx="562248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can express this conditional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63" name="Picture 12"/>
          <p:cNvPicPr/>
          <p:nvPr/>
        </p:nvPicPr>
        <p:blipFill>
          <a:blip r:embed="rId7"/>
          <a:stretch/>
        </p:blipFill>
        <p:spPr>
          <a:xfrm>
            <a:off x="2552400" y="3210840"/>
            <a:ext cx="4390920" cy="653760"/>
          </a:xfrm>
          <a:prstGeom prst="rect">
            <a:avLst/>
          </a:prstGeom>
          <a:ln>
            <a:noFill/>
          </a:ln>
        </p:spPr>
      </p:pic>
      <p:pic>
        <p:nvPicPr>
          <p:cNvPr id="764" name="Picture 13"/>
          <p:cNvPicPr/>
          <p:nvPr/>
        </p:nvPicPr>
        <p:blipFill>
          <a:blip r:embed="rId8"/>
          <a:stretch/>
        </p:blipFill>
        <p:spPr>
          <a:xfrm>
            <a:off x="1569960" y="1953720"/>
            <a:ext cx="6082560" cy="7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" grpId="0"/>
      <p:bldP spid="755" grpId="0"/>
      <p:bldP spid="76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 rot="16200000">
            <a:off x="1762920" y="2616120"/>
            <a:ext cx="564120" cy="15757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66" name="CustomShape 2"/>
          <p:cNvSpPr/>
          <p:nvPr/>
        </p:nvSpPr>
        <p:spPr>
          <a:xfrm flipH="1">
            <a:off x="2039040" y="3673080"/>
            <a:ext cx="360" cy="243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67" name="Picture 1"/>
          <p:cNvPicPr/>
          <p:nvPr/>
        </p:nvPicPr>
        <p:blipFill>
          <a:blip r:embed="rId2"/>
          <a:stretch/>
        </p:blipFill>
        <p:spPr>
          <a:xfrm>
            <a:off x="2833200" y="1141920"/>
            <a:ext cx="3051000" cy="764280"/>
          </a:xfrm>
          <a:prstGeom prst="rect">
            <a:avLst/>
          </a:prstGeom>
          <a:ln>
            <a:noFill/>
          </a:ln>
        </p:spPr>
      </p:pic>
      <p:pic>
        <p:nvPicPr>
          <p:cNvPr id="768" name="Picture 2"/>
          <p:cNvPicPr/>
          <p:nvPr/>
        </p:nvPicPr>
        <p:blipFill>
          <a:blip r:embed="rId3"/>
          <a:stretch/>
        </p:blipFill>
        <p:spPr>
          <a:xfrm>
            <a:off x="1321920" y="2555280"/>
            <a:ext cx="4729320" cy="812160"/>
          </a:xfrm>
          <a:prstGeom prst="rect">
            <a:avLst/>
          </a:prstGeom>
          <a:ln>
            <a:noFill/>
          </a:ln>
        </p:spPr>
      </p:pic>
      <p:pic>
        <p:nvPicPr>
          <p:cNvPr id="769" name="Picture 10"/>
          <p:cNvPicPr/>
          <p:nvPr/>
        </p:nvPicPr>
        <p:blipFill>
          <a:blip r:embed="rId4"/>
          <a:stretch/>
        </p:blipFill>
        <p:spPr>
          <a:xfrm>
            <a:off x="2963880" y="3737880"/>
            <a:ext cx="4076280" cy="841320"/>
          </a:xfrm>
          <a:prstGeom prst="rect">
            <a:avLst/>
          </a:prstGeom>
          <a:ln>
            <a:noFill/>
          </a:ln>
        </p:spPr>
      </p:pic>
      <p:pic>
        <p:nvPicPr>
          <p:cNvPr id="770" name="Picture 12"/>
          <p:cNvPicPr/>
          <p:nvPr/>
        </p:nvPicPr>
        <p:blipFill>
          <a:blip r:embed="rId5"/>
          <a:stretch/>
        </p:blipFill>
        <p:spPr>
          <a:xfrm>
            <a:off x="2963880" y="4927680"/>
            <a:ext cx="4539960" cy="817200"/>
          </a:xfrm>
          <a:prstGeom prst="rect">
            <a:avLst/>
          </a:prstGeom>
          <a:ln>
            <a:noFill/>
          </a:ln>
        </p:spPr>
      </p:pic>
      <p:pic>
        <p:nvPicPr>
          <p:cNvPr id="771" name="Picture 13"/>
          <p:cNvPicPr/>
          <p:nvPr/>
        </p:nvPicPr>
        <p:blipFill>
          <a:blip r:embed="rId6"/>
          <a:stretch/>
        </p:blipFill>
        <p:spPr>
          <a:xfrm>
            <a:off x="1917720" y="5947560"/>
            <a:ext cx="6814440" cy="892800"/>
          </a:xfrm>
          <a:prstGeom prst="rect">
            <a:avLst/>
          </a:prstGeom>
          <a:ln>
            <a:noFill/>
          </a:ln>
        </p:spPr>
      </p:pic>
      <p:sp>
        <p:nvSpPr>
          <p:cNvPr id="772" name="CustomShape 3"/>
          <p:cNvSpPr/>
          <p:nvPr/>
        </p:nvSpPr>
        <p:spPr>
          <a:xfrm>
            <a:off x="601560" y="191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likelihood of the MRF for an observation of a particular configuration can be a approximated as a product of these conditional likelihoods: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73" name="CustomShape 4"/>
          <p:cNvSpPr/>
          <p:nvPr/>
        </p:nvSpPr>
        <p:spPr>
          <a:xfrm>
            <a:off x="2346480" y="1941480"/>
            <a:ext cx="4563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Called a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pseudo-likelihood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for configuration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4" name="CustomShape 5"/>
          <p:cNvSpPr/>
          <p:nvPr/>
        </p:nvSpPr>
        <p:spPr>
          <a:xfrm>
            <a:off x="38520" y="5979960"/>
            <a:ext cx="219384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00"/>
                </a:solidFill>
                <a:latin typeface="Times New Roman"/>
              </a:rPr>
              <a:t>Log pseudo-likelihood 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</a:rPr>
              <a:t>for a configuration:</a:t>
            </a:r>
            <a:endParaRPr lang="en-US" sz="15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Picture 3"/>
          <p:cNvPicPr/>
          <p:nvPr/>
        </p:nvPicPr>
        <p:blipFill>
          <a:blip r:embed="rId2"/>
          <a:stretch/>
        </p:blipFill>
        <p:spPr>
          <a:xfrm>
            <a:off x="669240" y="2999880"/>
            <a:ext cx="6133680" cy="737640"/>
          </a:xfrm>
          <a:prstGeom prst="rect">
            <a:avLst/>
          </a:prstGeom>
          <a:ln>
            <a:noFill/>
          </a:ln>
        </p:spPr>
      </p:pic>
      <p:sp>
        <p:nvSpPr>
          <p:cNvPr id="776" name="CustomShape 1"/>
          <p:cNvSpPr/>
          <p:nvPr/>
        </p:nvSpPr>
        <p:spPr>
          <a:xfrm>
            <a:off x="843480" y="2293920"/>
            <a:ext cx="7799760" cy="57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Taking the log: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77" name="CustomShape 2"/>
          <p:cNvSpPr/>
          <p:nvPr/>
        </p:nvSpPr>
        <p:spPr>
          <a:xfrm>
            <a:off x="641160" y="443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total likelihood for a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 of configurations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of them) is then approximately: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78" name="Picture 7"/>
          <p:cNvPicPr/>
          <p:nvPr/>
        </p:nvPicPr>
        <p:blipFill>
          <a:blip r:embed="rId3"/>
          <a:stretch/>
        </p:blipFill>
        <p:spPr>
          <a:xfrm>
            <a:off x="2154240" y="1396080"/>
            <a:ext cx="4542480" cy="700920"/>
          </a:xfrm>
          <a:prstGeom prst="rect">
            <a:avLst/>
          </a:prstGeom>
          <a:ln>
            <a:noFill/>
          </a:ln>
        </p:spPr>
      </p:pic>
      <p:pic>
        <p:nvPicPr>
          <p:cNvPr id="779" name="Picture 12"/>
          <p:cNvPicPr/>
          <p:nvPr/>
        </p:nvPicPr>
        <p:blipFill>
          <a:blip r:embed="rId4"/>
          <a:stretch/>
        </p:blipFill>
        <p:spPr>
          <a:xfrm>
            <a:off x="660960" y="4625640"/>
            <a:ext cx="7903080" cy="698760"/>
          </a:xfrm>
          <a:prstGeom prst="rect">
            <a:avLst/>
          </a:prstGeom>
          <a:ln>
            <a:noFill/>
          </a:ln>
        </p:spPr>
      </p:pic>
      <p:sp>
        <p:nvSpPr>
          <p:cNvPr id="780" name="CustomShape 3"/>
          <p:cNvSpPr/>
          <p:nvPr/>
        </p:nvSpPr>
        <p:spPr>
          <a:xfrm rot="16200000">
            <a:off x="1503360" y="2831400"/>
            <a:ext cx="448560" cy="21168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1" name="CustomShape 4"/>
          <p:cNvSpPr/>
          <p:nvPr/>
        </p:nvSpPr>
        <p:spPr>
          <a:xfrm>
            <a:off x="1725840" y="4114080"/>
            <a:ext cx="360" cy="69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2376360" y="2106360"/>
            <a:ext cx="195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>
            <a:off x="5664600" y="205956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function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4" name="CustomShape 3"/>
          <p:cNvSpPr/>
          <p:nvPr/>
        </p:nvSpPr>
        <p:spPr>
          <a:xfrm>
            <a:off x="707040" y="357840"/>
            <a:ext cx="333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Note the correspondence: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 rot="5400000">
            <a:off x="2954880" y="136800"/>
            <a:ext cx="482400" cy="3360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6" name="CustomShape 5"/>
          <p:cNvSpPr/>
          <p:nvPr/>
        </p:nvSpPr>
        <p:spPr>
          <a:xfrm rot="5400000">
            <a:off x="6751440" y="-288720"/>
            <a:ext cx="437760" cy="4186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7" name="CustomShape 6"/>
          <p:cNvSpPr/>
          <p:nvPr/>
        </p:nvSpPr>
        <p:spPr>
          <a:xfrm>
            <a:off x="-1298160" y="11304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8" name="Picture 11"/>
          <p:cNvPicPr/>
          <p:nvPr/>
        </p:nvPicPr>
        <p:blipFill>
          <a:blip r:embed="rId2"/>
          <a:stretch/>
        </p:blipFill>
        <p:spPr>
          <a:xfrm>
            <a:off x="1686240" y="2675160"/>
            <a:ext cx="5866560" cy="755640"/>
          </a:xfrm>
          <a:prstGeom prst="rect">
            <a:avLst/>
          </a:prstGeom>
          <a:ln>
            <a:noFill/>
          </a:ln>
        </p:spPr>
      </p:pic>
      <p:pic>
        <p:nvPicPr>
          <p:cNvPr id="789" name="Picture 15"/>
          <p:cNvPicPr/>
          <p:nvPr/>
        </p:nvPicPr>
        <p:blipFill>
          <a:blip r:embed="rId3"/>
          <a:stretch/>
        </p:blipFill>
        <p:spPr>
          <a:xfrm>
            <a:off x="1686240" y="3538362"/>
            <a:ext cx="5408280" cy="550440"/>
          </a:xfrm>
          <a:prstGeom prst="rect">
            <a:avLst/>
          </a:prstGeom>
          <a:ln>
            <a:noFill/>
          </a:ln>
        </p:spPr>
      </p:pic>
      <p:pic>
        <p:nvPicPr>
          <p:cNvPr id="790" name="Picture 16"/>
          <p:cNvPicPr/>
          <p:nvPr/>
        </p:nvPicPr>
        <p:blipFill>
          <a:blip r:embed="rId4"/>
          <a:stretch/>
        </p:blipFill>
        <p:spPr>
          <a:xfrm>
            <a:off x="-5040" y="993960"/>
            <a:ext cx="9143640" cy="711000"/>
          </a:xfrm>
          <a:prstGeom prst="rect">
            <a:avLst/>
          </a:prstGeom>
          <a:ln>
            <a:noFill/>
          </a:ln>
        </p:spPr>
      </p:pic>
      <p:sp>
        <p:nvSpPr>
          <p:cNvPr id="791" name="CustomShape 7"/>
          <p:cNvSpPr/>
          <p:nvPr/>
        </p:nvSpPr>
        <p:spPr>
          <a:xfrm>
            <a:off x="245880" y="4234320"/>
            <a:ext cx="8402040" cy="143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Note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 When using the feature formulation: We can’t just use the feature vector for configuration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  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The component formulas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for each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]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]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must be used because the value of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depends on the states of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all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nodes associated with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general.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792" name="Picture 18"/>
          <p:cNvPicPr/>
          <p:nvPr/>
        </p:nvPicPr>
        <p:blipFill>
          <a:blip r:embed="rId5"/>
          <a:stretch/>
        </p:blipFill>
        <p:spPr>
          <a:xfrm>
            <a:off x="2483280" y="4615200"/>
            <a:ext cx="604080" cy="27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/>
      <p:bldP spid="783" grpId="0"/>
      <p:bldP spid="79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646920" y="891720"/>
            <a:ext cx="3328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node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95" name="Line 3"/>
          <p:cNvSpPr/>
          <p:nvPr/>
        </p:nvSpPr>
        <p:spPr>
          <a:xfrm>
            <a:off x="4465664" y="4649288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6" name="Line 4"/>
          <p:cNvSpPr/>
          <p:nvPr/>
        </p:nvSpPr>
        <p:spPr>
          <a:xfrm flipH="1">
            <a:off x="451080" y="4971960"/>
            <a:ext cx="4033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7" name="CustomShape 5"/>
          <p:cNvSpPr/>
          <p:nvPr/>
        </p:nvSpPr>
        <p:spPr>
          <a:xfrm flipV="1">
            <a:off x="2111400" y="46342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8" name="CustomShape 6"/>
          <p:cNvSpPr/>
          <p:nvPr/>
        </p:nvSpPr>
        <p:spPr>
          <a:xfrm>
            <a:off x="2111400" y="5077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99" name="Line 7"/>
          <p:cNvSpPr/>
          <p:nvPr/>
        </p:nvSpPr>
        <p:spPr>
          <a:xfrm>
            <a:off x="443916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0" name="Line 8"/>
          <p:cNvSpPr/>
          <p:nvPr/>
        </p:nvSpPr>
        <p:spPr>
          <a:xfrm flipH="1">
            <a:off x="1184400" y="2371680"/>
            <a:ext cx="325332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1" name="CustomShape 9"/>
          <p:cNvSpPr/>
          <p:nvPr/>
        </p:nvSpPr>
        <p:spPr>
          <a:xfrm flipV="1">
            <a:off x="279756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2" name="CustomShape 10"/>
          <p:cNvSpPr/>
          <p:nvPr/>
        </p:nvSpPr>
        <p:spPr>
          <a:xfrm>
            <a:off x="222696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03" name="Picture 2"/>
          <p:cNvPicPr/>
          <p:nvPr/>
        </p:nvPicPr>
        <p:blipFill>
          <a:blip r:embed="rId2"/>
          <a:stretch/>
        </p:blipFill>
        <p:spPr>
          <a:xfrm>
            <a:off x="839520" y="1353600"/>
            <a:ext cx="6909120" cy="830160"/>
          </a:xfrm>
          <a:prstGeom prst="rect">
            <a:avLst/>
          </a:prstGeom>
          <a:ln>
            <a:noFill/>
          </a:ln>
        </p:spPr>
      </p:pic>
      <p:sp>
        <p:nvSpPr>
          <p:cNvPr id="804" name="CustomShape 11"/>
          <p:cNvSpPr/>
          <p:nvPr/>
        </p:nvSpPr>
        <p:spPr>
          <a:xfrm flipV="1">
            <a:off x="1194480" y="20296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05" name="Picture 9"/>
          <p:cNvPicPr/>
          <p:nvPr/>
        </p:nvPicPr>
        <p:blipFill>
          <a:blip r:embed="rId3"/>
          <a:stretch/>
        </p:blipFill>
        <p:spPr>
          <a:xfrm>
            <a:off x="57240" y="3988080"/>
            <a:ext cx="9043200" cy="823320"/>
          </a:xfrm>
          <a:prstGeom prst="rect">
            <a:avLst/>
          </a:prstGeom>
          <a:ln>
            <a:noFill/>
          </a:ln>
        </p:spPr>
      </p:pic>
      <p:sp>
        <p:nvSpPr>
          <p:cNvPr id="806" name="CustomShape 12"/>
          <p:cNvSpPr/>
          <p:nvPr/>
        </p:nvSpPr>
        <p:spPr>
          <a:xfrm flipV="1">
            <a:off x="451440" y="464400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7" name="CustomShape 13"/>
          <p:cNvSpPr/>
          <p:nvPr/>
        </p:nvSpPr>
        <p:spPr>
          <a:xfrm>
            <a:off x="2899800" y="162720"/>
            <a:ext cx="3470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Recall: Features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" grpId="0"/>
      <p:bldP spid="798" grpId="0"/>
      <p:bldP spid="80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ustomShape 1"/>
          <p:cNvSpPr/>
          <p:nvPr/>
        </p:nvSpPr>
        <p:spPr>
          <a:xfrm>
            <a:off x="641160" y="443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purposes of future expositions, let us again consider the “weirdly” parameterized triangle model on slide 44. Use the sample: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{(1,1,1), (1,2,1), (2,2,1), (2,2,2)}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09" name="Group 2"/>
          <p:cNvGrpSpPr/>
          <p:nvPr/>
        </p:nvGrpSpPr>
        <p:grpSpPr>
          <a:xfrm>
            <a:off x="3887640" y="2394720"/>
            <a:ext cx="914040" cy="985680"/>
            <a:chOff x="3887640" y="2394720"/>
            <a:chExt cx="914040" cy="985680"/>
          </a:xfrm>
        </p:grpSpPr>
        <p:sp>
          <p:nvSpPr>
            <p:cNvPr id="810" name="CustomShape 3"/>
            <p:cNvSpPr/>
            <p:nvPr/>
          </p:nvSpPr>
          <p:spPr>
            <a:xfrm>
              <a:off x="3887640" y="2466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1" name="CustomShape 4"/>
            <p:cNvSpPr/>
            <p:nvPr/>
          </p:nvSpPr>
          <p:spPr>
            <a:xfrm>
              <a:off x="4046040" y="23947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12" name="Group 5"/>
          <p:cNvGrpSpPr/>
          <p:nvPr/>
        </p:nvGrpSpPr>
        <p:grpSpPr>
          <a:xfrm>
            <a:off x="5010840" y="4048920"/>
            <a:ext cx="914040" cy="933840"/>
            <a:chOff x="5010840" y="4048920"/>
            <a:chExt cx="914040" cy="933840"/>
          </a:xfrm>
        </p:grpSpPr>
        <p:sp>
          <p:nvSpPr>
            <p:cNvPr id="813" name="CustomShape 6"/>
            <p:cNvSpPr/>
            <p:nvPr/>
          </p:nvSpPr>
          <p:spPr>
            <a:xfrm>
              <a:off x="5010840" y="4068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4" name="CustomShape 7"/>
            <p:cNvSpPr/>
            <p:nvPr/>
          </p:nvSpPr>
          <p:spPr>
            <a:xfrm>
              <a:off x="5172480" y="40489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15" name="Group 8"/>
          <p:cNvGrpSpPr/>
          <p:nvPr/>
        </p:nvGrpSpPr>
        <p:grpSpPr>
          <a:xfrm>
            <a:off x="2628360" y="4052880"/>
            <a:ext cx="914040" cy="932040"/>
            <a:chOff x="2628360" y="4052880"/>
            <a:chExt cx="914040" cy="932040"/>
          </a:xfrm>
        </p:grpSpPr>
        <p:sp>
          <p:nvSpPr>
            <p:cNvPr id="816" name="CustomShape 9"/>
            <p:cNvSpPr/>
            <p:nvPr/>
          </p:nvSpPr>
          <p:spPr>
            <a:xfrm>
              <a:off x="2628360" y="40708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7" name="CustomShape 10"/>
            <p:cNvSpPr/>
            <p:nvPr/>
          </p:nvSpPr>
          <p:spPr>
            <a:xfrm>
              <a:off x="2786760" y="40528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818" name="Line 11"/>
          <p:cNvSpPr/>
          <p:nvPr/>
        </p:nvSpPr>
        <p:spPr>
          <a:xfrm>
            <a:off x="3542400" y="452556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19" name="Line 12"/>
          <p:cNvSpPr/>
          <p:nvPr/>
        </p:nvSpPr>
        <p:spPr>
          <a:xfrm flipH="1" flipV="1">
            <a:off x="4776480" y="30960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20" name="Line 13"/>
          <p:cNvSpPr/>
          <p:nvPr/>
        </p:nvSpPr>
        <p:spPr>
          <a:xfrm flipV="1">
            <a:off x="3234240" y="31230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21" name="Picture 16"/>
          <p:cNvPicPr/>
          <p:nvPr/>
        </p:nvPicPr>
        <p:blipFill>
          <a:blip r:embed="rId2"/>
          <a:stretch/>
        </p:blipFill>
        <p:spPr>
          <a:xfrm>
            <a:off x="1339560" y="462564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822" name="Picture 17"/>
          <p:cNvPicPr/>
          <p:nvPr/>
        </p:nvPicPr>
        <p:blipFill>
          <a:blip r:embed="rId3"/>
          <a:stretch/>
        </p:blipFill>
        <p:spPr>
          <a:xfrm>
            <a:off x="3803760" y="184536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823" name="Picture 18"/>
          <p:cNvPicPr/>
          <p:nvPr/>
        </p:nvPicPr>
        <p:blipFill>
          <a:blip r:embed="rId4"/>
          <a:stretch/>
        </p:blipFill>
        <p:spPr>
          <a:xfrm>
            <a:off x="5958000" y="464184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824" name="Picture 19"/>
          <p:cNvPicPr/>
          <p:nvPr/>
        </p:nvPicPr>
        <p:blipFill>
          <a:blip r:embed="rId5"/>
          <a:stretch/>
        </p:blipFill>
        <p:spPr>
          <a:xfrm>
            <a:off x="1511640" y="314100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825" name="Picture 20"/>
          <p:cNvPicPr/>
          <p:nvPr/>
        </p:nvPicPr>
        <p:blipFill>
          <a:blip r:embed="rId6"/>
          <a:stretch/>
        </p:blipFill>
        <p:spPr>
          <a:xfrm>
            <a:off x="3372480" y="495900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826" name="Picture 21"/>
          <p:cNvPicPr/>
          <p:nvPr/>
        </p:nvPicPr>
        <p:blipFill>
          <a:blip r:embed="rId7"/>
          <a:stretch/>
        </p:blipFill>
        <p:spPr>
          <a:xfrm>
            <a:off x="5242680" y="316044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827" name="Picture 22"/>
          <p:cNvPicPr/>
          <p:nvPr/>
        </p:nvPicPr>
        <p:blipFill>
          <a:blip r:embed="rId8"/>
          <a:stretch/>
        </p:blipFill>
        <p:spPr>
          <a:xfrm>
            <a:off x="2578320" y="585720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1502280" y="198360"/>
            <a:ext cx="6307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Recall: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the “weird” triangle model: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the “weird” triangle model: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1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2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3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4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5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6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7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8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9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0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1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2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3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4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5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6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47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848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variable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85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Ising-like model: Two possible states: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Potts-like model: More than two possible states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641160" y="443880"/>
            <a:ext cx="7799760" cy="157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Lets compute the conditional energies by hand using the feature formulation. This is tedious, but will make the need for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stipulated on slide 86 apparent. Use the formulas on slides 46-48 and 87 to help do these computations.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850" name="Picture 3"/>
          <p:cNvPicPr/>
          <p:nvPr/>
        </p:nvPicPr>
        <p:blipFill>
          <a:blip r:embed="rId2"/>
          <a:stretch/>
        </p:blipFill>
        <p:spPr>
          <a:xfrm>
            <a:off x="374400" y="3222720"/>
            <a:ext cx="3098160" cy="2346480"/>
          </a:xfrm>
          <a:prstGeom prst="rect">
            <a:avLst/>
          </a:prstGeom>
          <a:ln>
            <a:noFill/>
          </a:ln>
        </p:spPr>
      </p:pic>
      <p:pic>
        <p:nvPicPr>
          <p:cNvPr id="851" name="Picture 4"/>
          <p:cNvPicPr/>
          <p:nvPr/>
        </p:nvPicPr>
        <p:blipFill>
          <a:blip r:embed="rId3"/>
          <a:stretch/>
        </p:blipFill>
        <p:spPr>
          <a:xfrm>
            <a:off x="4257360" y="2551680"/>
            <a:ext cx="4339440" cy="3960000"/>
          </a:xfrm>
          <a:prstGeom prst="rect">
            <a:avLst/>
          </a:prstGeom>
          <a:ln>
            <a:noFill/>
          </a:ln>
        </p:spPr>
      </p:pic>
      <p:sp>
        <p:nvSpPr>
          <p:cNvPr id="852" name="CustomShape 2"/>
          <p:cNvSpPr/>
          <p:nvPr/>
        </p:nvSpPr>
        <p:spPr>
          <a:xfrm>
            <a:off x="1200240" y="2021400"/>
            <a:ext cx="7083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Taking a look at the sample, these are the </a:t>
            </a:r>
            <a:r>
              <a:rPr lang="en-US" sz="2000" b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components we’ll need: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Picture 5"/>
          <p:cNvPicPr/>
          <p:nvPr/>
        </p:nvPicPr>
        <p:blipFill>
          <a:blip r:embed="rId2"/>
          <a:stretch/>
        </p:blipFill>
        <p:spPr>
          <a:xfrm>
            <a:off x="0" y="5192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54" name="Picture 6"/>
          <p:cNvPicPr/>
          <p:nvPr/>
        </p:nvPicPr>
        <p:blipFill>
          <a:blip r:embed="rId3"/>
          <a:stretch/>
        </p:blipFill>
        <p:spPr>
          <a:xfrm>
            <a:off x="0" y="335268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55" name="Picture 8"/>
          <p:cNvPicPr/>
          <p:nvPr/>
        </p:nvPicPr>
        <p:blipFill>
          <a:blip r:embed="rId4"/>
          <a:stretch/>
        </p:blipFill>
        <p:spPr>
          <a:xfrm>
            <a:off x="0" y="255600"/>
            <a:ext cx="9143640" cy="26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Picture 3"/>
          <p:cNvPicPr/>
          <p:nvPr/>
        </p:nvPicPr>
        <p:blipFill>
          <a:blip r:embed="rId2"/>
          <a:stretch/>
        </p:blipFill>
        <p:spPr>
          <a:xfrm>
            <a:off x="0" y="359280"/>
            <a:ext cx="9143640" cy="1406520"/>
          </a:xfrm>
          <a:prstGeom prst="rect">
            <a:avLst/>
          </a:prstGeom>
          <a:ln>
            <a:noFill/>
          </a:ln>
        </p:spPr>
      </p:pic>
      <p:pic>
        <p:nvPicPr>
          <p:cNvPr id="857" name="Picture 6"/>
          <p:cNvPicPr/>
          <p:nvPr/>
        </p:nvPicPr>
        <p:blipFill>
          <a:blip r:embed="rId3"/>
          <a:stretch/>
        </p:blipFill>
        <p:spPr>
          <a:xfrm>
            <a:off x="0" y="2730600"/>
            <a:ext cx="9143640" cy="1395000"/>
          </a:xfrm>
          <a:prstGeom prst="rect">
            <a:avLst/>
          </a:prstGeom>
          <a:ln>
            <a:noFill/>
          </a:ln>
        </p:spPr>
      </p:pic>
      <p:pic>
        <p:nvPicPr>
          <p:cNvPr id="858" name="Picture 7"/>
          <p:cNvPicPr/>
          <p:nvPr/>
        </p:nvPicPr>
        <p:blipFill>
          <a:blip r:embed="rId4"/>
          <a:stretch/>
        </p:blipFill>
        <p:spPr>
          <a:xfrm>
            <a:off x="0" y="4966920"/>
            <a:ext cx="9143640" cy="140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0" y="32040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0" name="Picture 6"/>
          <p:cNvPicPr/>
          <p:nvPr/>
        </p:nvPicPr>
        <p:blipFill>
          <a:blip r:embed="rId3"/>
          <a:stretch/>
        </p:blipFill>
        <p:spPr>
          <a:xfrm>
            <a:off x="0" y="2717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1" name="Picture 7"/>
          <p:cNvPicPr/>
          <p:nvPr/>
        </p:nvPicPr>
        <p:blipFill>
          <a:blip r:embed="rId4"/>
          <a:stretch/>
        </p:blipFill>
        <p:spPr>
          <a:xfrm>
            <a:off x="0" y="4821480"/>
            <a:ext cx="9143640" cy="140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Picture 1"/>
          <p:cNvPicPr/>
          <p:nvPr/>
        </p:nvPicPr>
        <p:blipFill>
          <a:blip r:embed="rId2"/>
          <a:stretch/>
        </p:blipFill>
        <p:spPr>
          <a:xfrm>
            <a:off x="0" y="41112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3" name="Picture 2"/>
          <p:cNvPicPr/>
          <p:nvPr/>
        </p:nvPicPr>
        <p:blipFill>
          <a:blip r:embed="rId3"/>
          <a:stretch/>
        </p:blipFill>
        <p:spPr>
          <a:xfrm>
            <a:off x="0" y="2717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4" name="Picture 3"/>
          <p:cNvPicPr/>
          <p:nvPr/>
        </p:nvPicPr>
        <p:blipFill>
          <a:blip r:embed="rId4"/>
          <a:stretch/>
        </p:blipFill>
        <p:spPr>
          <a:xfrm>
            <a:off x="0" y="4856040"/>
            <a:ext cx="9143640" cy="141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641160" y="349560"/>
            <a:ext cx="7799760" cy="8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Now lets use the functionality of CRFutil to do the same calculations (with much less effort):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66" name="CustomShape 2"/>
          <p:cNvSpPr/>
          <p:nvPr/>
        </p:nvSpPr>
        <p:spPr>
          <a:xfrm>
            <a:off x="304200" y="1166760"/>
            <a:ext cx="8637840" cy="5040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~A:B:C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fitc$node.par[3,1,]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fitc$edge.par[[1]][1,1,1]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fitc$edge.par[[1]][2,2,1]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fitc$edge.par[[2]][1,1,1]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fitc$edge.par[[2]][2,2,1]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fitc$edge.par[[3]][1,1,1]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CustomShape 1"/>
          <p:cNvSpPr/>
          <p:nvPr/>
        </p:nvSpPr>
        <p:spPr>
          <a:xfrm>
            <a:off x="304200" y="333360"/>
            <a:ext cx="8637840" cy="60577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configs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c(1,1,1),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c(1,2,1),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c(2,2,1),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c(2,2,2)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Make up a test parameter vector with theta_1 = 1, theta_2 = 2, etc: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theta &lt;- c(1,2,3,4,5,6)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fitc$par &lt;- theta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jk &lt;- make.pots(parms=fitc$par, crf = fitc,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             rescaleQ=F, replaceQ=T, format = "regular", printQ=T)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xn &lt;- 4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Configuration number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cn &lt;- 3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Conditional node number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Feature formulation of conditional energy: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conditional.config.energy2(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config = configs[xn,],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condition.element.number = cn, crf=fitc, ff=f0, printQ=FALSE)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Feature function formulation of conditional energy: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(should give same as above)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conditional.config.energy(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config = configs[xn,],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condition.element.number = cn, crf=fitc, ff=f0, printQ=FALSE)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ustomShape 1"/>
          <p:cNvSpPr/>
          <p:nvPr/>
        </p:nvSpPr>
        <p:spPr>
          <a:xfrm>
            <a:off x="13320" y="1153440"/>
            <a:ext cx="9127080" cy="1596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Example calculation to compare with slide 92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  <p:pic>
        <p:nvPicPr>
          <p:cNvPr id="869" name="Picture 1"/>
          <p:cNvPicPr/>
          <p:nvPr/>
        </p:nvPicPr>
        <p:blipFill>
          <a:blip r:embed="rId2"/>
          <a:stretch/>
        </p:blipFill>
        <p:spPr>
          <a:xfrm>
            <a:off x="0" y="4246920"/>
            <a:ext cx="9143640" cy="1643040"/>
          </a:xfrm>
          <a:prstGeom prst="rect">
            <a:avLst/>
          </a:prstGeom>
          <a:ln>
            <a:noFill/>
          </a:ln>
        </p:spPr>
      </p:pic>
      <p:sp>
        <p:nvSpPr>
          <p:cNvPr id="870" name="CustomShape 2"/>
          <p:cNvSpPr/>
          <p:nvPr/>
        </p:nvSpPr>
        <p:spPr>
          <a:xfrm>
            <a:off x="542520" y="4868640"/>
            <a:ext cx="872640" cy="1021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1" name="Line 3"/>
          <p:cNvSpPr/>
          <p:nvPr/>
        </p:nvSpPr>
        <p:spPr>
          <a:xfrm>
            <a:off x="1415160" y="5384520"/>
            <a:ext cx="1243440" cy="873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2" name="CustomShape 4"/>
          <p:cNvSpPr/>
          <p:nvPr/>
        </p:nvSpPr>
        <p:spPr>
          <a:xfrm>
            <a:off x="2666880" y="6072480"/>
            <a:ext cx="4730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Based on our parameterization/parameter values,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these should sum to the first output.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3" name="Line 5"/>
          <p:cNvSpPr/>
          <p:nvPr/>
        </p:nvSpPr>
        <p:spPr>
          <a:xfrm>
            <a:off x="6045120" y="6548400"/>
            <a:ext cx="17330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4" name="Line 6"/>
          <p:cNvSpPr/>
          <p:nvPr/>
        </p:nvSpPr>
        <p:spPr>
          <a:xfrm flipV="1">
            <a:off x="7764840" y="6257520"/>
            <a:ext cx="360" cy="2908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5" name="CustomShape 7"/>
          <p:cNvSpPr/>
          <p:nvPr/>
        </p:nvSpPr>
        <p:spPr>
          <a:xfrm flipH="1" flipV="1">
            <a:off x="542520" y="4563720"/>
            <a:ext cx="7222320" cy="169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ustomShape 1"/>
          <p:cNvSpPr/>
          <p:nvPr/>
        </p:nvSpPr>
        <p:spPr>
          <a:xfrm>
            <a:off x="13320" y="677160"/>
            <a:ext cx="9127080" cy="5781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(1,1,1)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3,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ustomShape 1"/>
          <p:cNvSpPr/>
          <p:nvPr/>
        </p:nvSpPr>
        <p:spPr>
          <a:xfrm>
            <a:off x="13320" y="505080"/>
            <a:ext cx="9127080" cy="5781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(2,2,1)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(2,2,2)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j = 3, edge.par = fitc$edge.par, edge.mat = fitc$edges, ff=f0)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197003</TotalTime>
  <Words>24084</Words>
  <Application>Microsoft Office PowerPoint</Application>
  <PresentationFormat>On-screen Show (4:3)</PresentationFormat>
  <Paragraphs>2708</Paragraphs>
  <Slides>222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222</vt:i4>
      </vt:variant>
    </vt:vector>
  </HeadingPairs>
  <TitlesOfParts>
    <vt:vector size="230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subject/>
  <dc:creator>npetraco</dc:creator>
  <dc:description/>
  <cp:lastModifiedBy>Nicholas Petraco</cp:lastModifiedBy>
  <cp:revision>786</cp:revision>
  <cp:lastPrinted>2018-11-29T18:26:49Z</cp:lastPrinted>
  <dcterms:created xsi:type="dcterms:W3CDTF">2018-06-02T00:44:21Z</dcterms:created>
  <dcterms:modified xsi:type="dcterms:W3CDTF">2019-09-14T13:34:26Z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197</vt:i4>
  </property>
</Properties>
</file>